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sldIdLst>
    <p:sldId id="256" r:id="rId2"/>
    <p:sldId id="277" r:id="rId3"/>
    <p:sldId id="280" r:id="rId4"/>
    <p:sldId id="257" r:id="rId5"/>
    <p:sldId id="260" r:id="rId6"/>
    <p:sldId id="281" r:id="rId7"/>
    <p:sldId id="262" r:id="rId8"/>
    <p:sldId id="264" r:id="rId9"/>
    <p:sldId id="328" r:id="rId10"/>
    <p:sldId id="317" r:id="rId11"/>
    <p:sldId id="330" r:id="rId12"/>
    <p:sldId id="320" r:id="rId13"/>
    <p:sldId id="282" r:id="rId14"/>
    <p:sldId id="331" r:id="rId15"/>
    <p:sldId id="313" r:id="rId16"/>
    <p:sldId id="309" r:id="rId17"/>
    <p:sldId id="332" r:id="rId18"/>
    <p:sldId id="333" r:id="rId19"/>
    <p:sldId id="334" r:id="rId20"/>
    <p:sldId id="335" r:id="rId21"/>
    <p:sldId id="300" r:id="rId22"/>
    <p:sldId id="339" r:id="rId23"/>
    <p:sldId id="336" r:id="rId24"/>
    <p:sldId id="338" r:id="rId25"/>
    <p:sldId id="337" r:id="rId26"/>
    <p:sldId id="267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FFFF"/>
    <a:srgbClr val="0099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>
                <a:solidFill>
                  <a:srgbClr val="C00000"/>
                </a:solidFill>
                <a:latin typeface="Century Gothic" panose="020B0502020202020204" pitchFamily="34" charset="0"/>
              </a:defRPr>
            </a:pP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КОНТРОЛЬНЫЕ ЦИФРЫ ПРИЕМА</a:t>
            </a:r>
            <a:b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2015-2020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333619728684649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152957970751204E-2"/>
          <c:y val="0.33069470904925108"/>
          <c:w val="0.89746070932912936"/>
          <c:h val="0.524068701938573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Поданные заявления</c:v>
                </c:pt>
              </c:strCache>
            </c:strRef>
          </c:tx>
          <c:dLbls>
            <c:dLbl>
              <c:idx val="0"/>
              <c:layout>
                <c:manualLayout>
                  <c:x val="-5.8813914704003961E-2"/>
                  <c:y val="-6.4194504789187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795837961159969E-2"/>
                  <c:y val="-3.752488557830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669293447194963E-2"/>
                  <c:y val="-6.549707602339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115489078658274E-2"/>
                  <c:y val="-5.573356804203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285</c:v>
                </c:pt>
                <c:pt idx="1">
                  <c:v>453</c:v>
                </c:pt>
                <c:pt idx="2">
                  <c:v>365</c:v>
                </c:pt>
                <c:pt idx="3">
                  <c:v>356</c:v>
                </c:pt>
                <c:pt idx="4">
                  <c:v>385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Прием студентов</c:v>
                </c:pt>
              </c:strCache>
            </c:strRef>
          </c:tx>
          <c:dLbls>
            <c:dLbl>
              <c:idx val="0"/>
              <c:layout>
                <c:manualLayout>
                  <c:x val="-5.9475777389363382E-2"/>
                  <c:y val="-5.8402257847892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577418877232657E-2"/>
                  <c:y val="-7.3480171502094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519983171243404E-2"/>
                  <c:y val="-5.4610189925800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16230759194858E-2"/>
                  <c:y val="-4.4748013501950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150</c:v>
                </c:pt>
                <c:pt idx="1">
                  <c:v>200</c:v>
                </c:pt>
                <c:pt idx="2">
                  <c:v>224</c:v>
                </c:pt>
                <c:pt idx="3">
                  <c:v>200</c:v>
                </c:pt>
                <c:pt idx="4">
                  <c:v>175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том числе по гос.заданию</c:v>
                </c:pt>
              </c:strCache>
            </c:strRef>
          </c:tx>
          <c:dLbls>
            <c:dLbl>
              <c:idx val="0"/>
              <c:layout>
                <c:manualLayout>
                  <c:x val="-0.10863301929105838"/>
                  <c:y val="8.5424400656856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605244962489562E-2"/>
                  <c:y val="6.264696437305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024673884048634E-2"/>
                  <c:y val="5.3697366714961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181630389219183E-2"/>
                  <c:y val="6.2646927834121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617178525060139E-2"/>
                  <c:y val="3.7712813320725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1">
                    <a:latin typeface="+mj-lt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100</c:v>
                </c:pt>
                <c:pt idx="1">
                  <c:v>150</c:v>
                </c:pt>
                <c:pt idx="2">
                  <c:v>175</c:v>
                </c:pt>
                <c:pt idx="3">
                  <c:v>150</c:v>
                </c:pt>
                <c:pt idx="4">
                  <c:v>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128128"/>
        <c:axId val="234129664"/>
      </c:lineChart>
      <c:catAx>
        <c:axId val="23412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234129664"/>
        <c:crosses val="autoZero"/>
        <c:auto val="1"/>
        <c:lblAlgn val="ctr"/>
        <c:lblOffset val="100"/>
        <c:noMultiLvlLbl val="0"/>
      </c:catAx>
      <c:valAx>
        <c:axId val="234129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4128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21727968017498067"/>
          <c:w val="0.54558314425623045"/>
          <c:h val="0.18689223086350462"/>
        </c:manualLayout>
      </c:layout>
      <c:overlay val="0"/>
      <c:txPr>
        <a:bodyPr/>
        <a:lstStyle/>
        <a:p>
          <a:pPr>
            <a:lnSpc>
              <a:spcPct val="80000"/>
            </a:lnSpc>
            <a:defRPr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  <a:latin typeface="Century Gothic" panose="020B0502020202020204" pitchFamily="34" charset="0"/>
              </a:defRPr>
            </a:pPr>
            <a:r>
              <a:rPr lang="ru-RU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КОНТИНГЕНТ</a:t>
            </a:r>
            <a:endParaRPr lang="ru-RU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3867219697148106"/>
          <c:y val="1.6534621153205198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377</c:v>
                </c:pt>
                <c:pt idx="1">
                  <c:v>476</c:v>
                </c:pt>
                <c:pt idx="2">
                  <c:v>560</c:v>
                </c:pt>
                <c:pt idx="3">
                  <c:v>591</c:v>
                </c:pt>
                <c:pt idx="4">
                  <c:v>610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внебюджет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185</c:v>
                </c:pt>
                <c:pt idx="1">
                  <c:v>188</c:v>
                </c:pt>
                <c:pt idx="2">
                  <c:v>189</c:v>
                </c:pt>
                <c:pt idx="3">
                  <c:v>214</c:v>
                </c:pt>
                <c:pt idx="4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698048"/>
        <c:axId val="233699584"/>
      </c:barChart>
      <c:catAx>
        <c:axId val="23369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33699584"/>
        <c:crosses val="autoZero"/>
        <c:auto val="1"/>
        <c:lblAlgn val="ctr"/>
        <c:lblOffset val="100"/>
        <c:noMultiLvlLbl val="0"/>
      </c:catAx>
      <c:valAx>
        <c:axId val="233699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36980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ТРУДОУСТРОЙСТВО</a:t>
            </a:r>
            <a:endParaRPr lang="ru-RU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26885472732584503"/>
          <c:y val="7.156349328055827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'[Диаграмма в Microsoft Word]Лист1'!$B$1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'[Диаграмма в Microsoft Word]Лист1'!$A$2:$A$6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'[Диаграмма в Microsoft Word]Лист1'!$B$2:$B$6</c:f>
              <c:numCache>
                <c:formatCode>0</c:formatCode>
                <c:ptCount val="5"/>
                <c:pt idx="0">
                  <c:v>16</c:v>
                </c:pt>
                <c:pt idx="1">
                  <c:v>29</c:v>
                </c:pt>
                <c:pt idx="2">
                  <c:v>28</c:v>
                </c:pt>
                <c:pt idx="3">
                  <c:v>35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Word]Лист1'!$C$1</c:f>
              <c:strCache>
                <c:ptCount val="1"/>
                <c:pt idx="0">
                  <c:v>Трудоустроены по специальности</c:v>
                </c:pt>
              </c:strCache>
            </c:strRef>
          </c:tx>
          <c:invertIfNegative val="0"/>
          <c:cat>
            <c:strRef>
              <c:f>'[Диаграмма в Microsoft Word]Лист1'!$A$2:$A$6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'[Диаграмма в Microsoft Word]Лист1'!$C$2:$C$6</c:f>
              <c:numCache>
                <c:formatCode>0</c:formatCode>
                <c:ptCount val="5"/>
                <c:pt idx="0">
                  <c:v>18</c:v>
                </c:pt>
                <c:pt idx="1">
                  <c:v>50</c:v>
                </c:pt>
                <c:pt idx="2">
                  <c:v>62</c:v>
                </c:pt>
                <c:pt idx="3">
                  <c:v>64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187776"/>
        <c:axId val="234205952"/>
      </c:barChart>
      <c:catAx>
        <c:axId val="23418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234205952"/>
        <c:crosses val="autoZero"/>
        <c:auto val="1"/>
        <c:lblAlgn val="ctr"/>
        <c:lblOffset val="100"/>
        <c:noMultiLvlLbl val="0"/>
      </c:catAx>
      <c:valAx>
        <c:axId val="23420595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4187776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/>
        <a:lstStyle/>
        <a:p>
          <a:pPr>
            <a:defRPr sz="12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Базы практик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8.0038932633420823E-2"/>
                  <c:y val="1.50525791787546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774615427482192E-2"/>
                  <c:y val="-0.156520512511813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1096859626609746E-3"/>
                  <c:y val="0.2028040681413153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487029746281715"/>
                  <c:y val="1.50525791787546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ЛПУ Заволжского района</c:v>
                </c:pt>
                <c:pt idx="1">
                  <c:v>Областные ЛПУ</c:v>
                </c:pt>
                <c:pt idx="2">
                  <c:v>Районные ЛПУ</c:v>
                </c:pt>
                <c:pt idx="3">
                  <c:v>ЛПУ г.Димитровграда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2DD87-38D4-4623-B584-02FC44EAF37E}" type="doc">
      <dgm:prSet loTypeId="urn:microsoft.com/office/officeart/2005/8/layout/architecture+Icon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E148879-BAA1-4F5A-851D-A0AC6D9F01D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Задачи ПОО</a:t>
          </a:r>
          <a:endParaRPr lang="ru-RU" sz="36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44FCC7F6-F1E1-41C7-9DD3-DC2E1E35D6CC}" type="parTrans" cxnId="{6698E40D-EC2F-4655-8E3E-8B3368F47CCC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CFFB0A92-DB44-4E62-A481-9D15925ED5AC}" type="sibTrans" cxnId="{6698E40D-EC2F-4655-8E3E-8B3368F47CCC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7AF51692-3881-4192-916C-E6F1BFA87EAE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ndara" panose="020E0502030303020204" pitchFamily="34" charset="0"/>
            </a:rPr>
            <a:t>Профессиональная ориентация</a:t>
          </a:r>
          <a:endParaRPr lang="ru-RU" b="1" dirty="0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3D9CEB37-EE23-4273-B8A7-E4C00F5293FD}" type="parTrans" cxnId="{8646733D-33E1-4588-9FE0-22E89EF9E27F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59E121E1-D65C-4539-A6BB-786DDD8DE14C}" type="sibTrans" cxnId="{8646733D-33E1-4588-9FE0-22E89EF9E27F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22C946C0-E532-4325-B6C6-84B9F32F9780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ndara" panose="020E0502030303020204" pitchFamily="34" charset="0"/>
            </a:rPr>
            <a:t>Консультирование по вопросам развития карьеры</a:t>
          </a:r>
          <a:endParaRPr lang="ru-RU" b="1" dirty="0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71036CE3-8AB2-44AB-B0F3-66AC36BD18DA}" type="parTrans" cxnId="{3010CB6D-76AB-45EB-BEB1-5F6E5207A5EB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38A7FA65-7F5B-4137-A936-F856EC58702F}" type="sibTrans" cxnId="{3010CB6D-76AB-45EB-BEB1-5F6E5207A5EB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B2B7ADC1-07F3-4C51-AB70-0ABE93813AFA}" type="pres">
      <dgm:prSet presAssocID="{B242DD87-38D4-4623-B584-02FC44EAF3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AED21F-0AE6-4A75-9EED-5528EB6AD88E}" type="pres">
      <dgm:prSet presAssocID="{6E148879-BAA1-4F5A-851D-A0AC6D9F01D3}" presName="vertOne" presStyleCnt="0"/>
      <dgm:spPr/>
    </dgm:pt>
    <dgm:pt modelId="{570414F7-6E83-4AD3-B84E-DEBD35CAFD18}" type="pres">
      <dgm:prSet presAssocID="{6E148879-BAA1-4F5A-851D-A0AC6D9F01D3}" presName="txOne" presStyleLbl="node0" presStyleIdx="0" presStyleCnt="1" custScaleY="36854" custLinFactY="-100000" custLinFactNeighborX="1145" custLinFactNeighborY="-100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5B651C-818C-4BD2-9F1F-F471AFABC2D7}" type="pres">
      <dgm:prSet presAssocID="{6E148879-BAA1-4F5A-851D-A0AC6D9F01D3}" presName="parTransOne" presStyleCnt="0"/>
      <dgm:spPr/>
    </dgm:pt>
    <dgm:pt modelId="{9239739B-09E5-48C1-80CA-6295E32B0CDB}" type="pres">
      <dgm:prSet presAssocID="{6E148879-BAA1-4F5A-851D-A0AC6D9F01D3}" presName="horzOne" presStyleCnt="0"/>
      <dgm:spPr/>
    </dgm:pt>
    <dgm:pt modelId="{F9612F26-A16F-4238-AECD-F2A6271DE304}" type="pres">
      <dgm:prSet presAssocID="{7AF51692-3881-4192-916C-E6F1BFA87EAE}" presName="vertTwo" presStyleCnt="0"/>
      <dgm:spPr/>
    </dgm:pt>
    <dgm:pt modelId="{EDFDF9EA-5C40-491F-B702-29730A8665E0}" type="pres">
      <dgm:prSet presAssocID="{7AF51692-3881-4192-916C-E6F1BFA87EAE}" presName="txTwo" presStyleLbl="node2" presStyleIdx="0" presStyleCnt="2" custScaleY="88394" custLinFactY="3390" custLinFactNeighborX="-8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9C543F-1373-4162-A0C0-9B89CEF4CF4E}" type="pres">
      <dgm:prSet presAssocID="{7AF51692-3881-4192-916C-E6F1BFA87EAE}" presName="horzTwo" presStyleCnt="0"/>
      <dgm:spPr/>
    </dgm:pt>
    <dgm:pt modelId="{6D560451-5AF6-483C-B920-43BA33C6738B}" type="pres">
      <dgm:prSet presAssocID="{59E121E1-D65C-4539-A6BB-786DDD8DE14C}" presName="sibSpaceTwo" presStyleCnt="0"/>
      <dgm:spPr/>
    </dgm:pt>
    <dgm:pt modelId="{D34F370F-39C4-447C-8B89-AC0BC2956ED2}" type="pres">
      <dgm:prSet presAssocID="{22C946C0-E532-4325-B6C6-84B9F32F9780}" presName="vertTwo" presStyleCnt="0"/>
      <dgm:spPr/>
    </dgm:pt>
    <dgm:pt modelId="{31A6929A-A4AA-42E2-84C9-38D8DE484B3A}" type="pres">
      <dgm:prSet presAssocID="{22C946C0-E532-4325-B6C6-84B9F32F9780}" presName="txTwo" presStyleLbl="node2" presStyleIdx="1" presStyleCnt="2" custScaleY="88394" custLinFactY="3390" custLinFactNeighborX="-8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8FB17D-CB1C-43AE-B28A-AD2BC0758D7C}" type="pres">
      <dgm:prSet presAssocID="{22C946C0-E532-4325-B6C6-84B9F32F9780}" presName="horzTwo" presStyleCnt="0"/>
      <dgm:spPr/>
    </dgm:pt>
  </dgm:ptLst>
  <dgm:cxnLst>
    <dgm:cxn modelId="{F12721E4-98F5-4F16-9C63-55EE2325AF5C}" type="presOf" srcId="{6E148879-BAA1-4F5A-851D-A0AC6D9F01D3}" destId="{570414F7-6E83-4AD3-B84E-DEBD35CAFD18}" srcOrd="0" destOrd="0" presId="urn:microsoft.com/office/officeart/2005/8/layout/architecture+Icon"/>
    <dgm:cxn modelId="{8646733D-33E1-4588-9FE0-22E89EF9E27F}" srcId="{6E148879-BAA1-4F5A-851D-A0AC6D9F01D3}" destId="{7AF51692-3881-4192-916C-E6F1BFA87EAE}" srcOrd="0" destOrd="0" parTransId="{3D9CEB37-EE23-4273-B8A7-E4C00F5293FD}" sibTransId="{59E121E1-D65C-4539-A6BB-786DDD8DE14C}"/>
    <dgm:cxn modelId="{98CFC4A4-5873-439E-A1DF-9E4F11AED3DA}" type="presOf" srcId="{22C946C0-E532-4325-B6C6-84B9F32F9780}" destId="{31A6929A-A4AA-42E2-84C9-38D8DE484B3A}" srcOrd="0" destOrd="0" presId="urn:microsoft.com/office/officeart/2005/8/layout/architecture+Icon"/>
    <dgm:cxn modelId="{3B26F82D-9430-4F03-984E-CCAA523635BB}" type="presOf" srcId="{7AF51692-3881-4192-916C-E6F1BFA87EAE}" destId="{EDFDF9EA-5C40-491F-B702-29730A8665E0}" srcOrd="0" destOrd="0" presId="urn:microsoft.com/office/officeart/2005/8/layout/architecture+Icon"/>
    <dgm:cxn modelId="{1C7ACC59-2059-4C91-88A8-38D38ABD63E5}" type="presOf" srcId="{B242DD87-38D4-4623-B584-02FC44EAF37E}" destId="{B2B7ADC1-07F3-4C51-AB70-0ABE93813AFA}" srcOrd="0" destOrd="0" presId="urn:microsoft.com/office/officeart/2005/8/layout/architecture+Icon"/>
    <dgm:cxn modelId="{6698E40D-EC2F-4655-8E3E-8B3368F47CCC}" srcId="{B242DD87-38D4-4623-B584-02FC44EAF37E}" destId="{6E148879-BAA1-4F5A-851D-A0AC6D9F01D3}" srcOrd="0" destOrd="0" parTransId="{44FCC7F6-F1E1-41C7-9DD3-DC2E1E35D6CC}" sibTransId="{CFFB0A92-DB44-4E62-A481-9D15925ED5AC}"/>
    <dgm:cxn modelId="{3010CB6D-76AB-45EB-BEB1-5F6E5207A5EB}" srcId="{6E148879-BAA1-4F5A-851D-A0AC6D9F01D3}" destId="{22C946C0-E532-4325-B6C6-84B9F32F9780}" srcOrd="1" destOrd="0" parTransId="{71036CE3-8AB2-44AB-B0F3-66AC36BD18DA}" sibTransId="{38A7FA65-7F5B-4137-A936-F856EC58702F}"/>
    <dgm:cxn modelId="{939C6A8C-4B6B-4273-923E-01A45239D760}" type="presParOf" srcId="{B2B7ADC1-07F3-4C51-AB70-0ABE93813AFA}" destId="{7EAED21F-0AE6-4A75-9EED-5528EB6AD88E}" srcOrd="0" destOrd="0" presId="urn:microsoft.com/office/officeart/2005/8/layout/architecture+Icon"/>
    <dgm:cxn modelId="{F0D43077-5CCB-464A-9A41-9E70180DB4C8}" type="presParOf" srcId="{7EAED21F-0AE6-4A75-9EED-5528EB6AD88E}" destId="{570414F7-6E83-4AD3-B84E-DEBD35CAFD18}" srcOrd="0" destOrd="0" presId="urn:microsoft.com/office/officeart/2005/8/layout/architecture+Icon"/>
    <dgm:cxn modelId="{A97B276C-D2E4-465E-90DC-FC09C9BE0D67}" type="presParOf" srcId="{7EAED21F-0AE6-4A75-9EED-5528EB6AD88E}" destId="{1D5B651C-818C-4BD2-9F1F-F471AFABC2D7}" srcOrd="1" destOrd="0" presId="urn:microsoft.com/office/officeart/2005/8/layout/architecture+Icon"/>
    <dgm:cxn modelId="{38702988-A9EA-481F-9003-BCE1C43DA225}" type="presParOf" srcId="{7EAED21F-0AE6-4A75-9EED-5528EB6AD88E}" destId="{9239739B-09E5-48C1-80CA-6295E32B0CDB}" srcOrd="2" destOrd="0" presId="urn:microsoft.com/office/officeart/2005/8/layout/architecture+Icon"/>
    <dgm:cxn modelId="{E4BF9D18-F600-448F-99EA-9638FD66394A}" type="presParOf" srcId="{9239739B-09E5-48C1-80CA-6295E32B0CDB}" destId="{F9612F26-A16F-4238-AECD-F2A6271DE304}" srcOrd="0" destOrd="0" presId="urn:microsoft.com/office/officeart/2005/8/layout/architecture+Icon"/>
    <dgm:cxn modelId="{A9188E94-5C70-4EDD-9BDC-D12E306C808F}" type="presParOf" srcId="{F9612F26-A16F-4238-AECD-F2A6271DE304}" destId="{EDFDF9EA-5C40-491F-B702-29730A8665E0}" srcOrd="0" destOrd="0" presId="urn:microsoft.com/office/officeart/2005/8/layout/architecture+Icon"/>
    <dgm:cxn modelId="{236A8DFD-7D2D-4018-9AE3-B623E660C6B3}" type="presParOf" srcId="{F9612F26-A16F-4238-AECD-F2A6271DE304}" destId="{379C543F-1373-4162-A0C0-9B89CEF4CF4E}" srcOrd="1" destOrd="0" presId="urn:microsoft.com/office/officeart/2005/8/layout/architecture+Icon"/>
    <dgm:cxn modelId="{521AB387-0BEB-49E8-AFE1-9EB0F4E3F7C2}" type="presParOf" srcId="{9239739B-09E5-48C1-80CA-6295E32B0CDB}" destId="{6D560451-5AF6-483C-B920-43BA33C6738B}" srcOrd="1" destOrd="0" presId="urn:microsoft.com/office/officeart/2005/8/layout/architecture+Icon"/>
    <dgm:cxn modelId="{6BF9A7BE-60B8-45D5-912E-E62BA09A1D7A}" type="presParOf" srcId="{9239739B-09E5-48C1-80CA-6295E32B0CDB}" destId="{D34F370F-39C4-447C-8B89-AC0BC2956ED2}" srcOrd="2" destOrd="0" presId="urn:microsoft.com/office/officeart/2005/8/layout/architecture+Icon"/>
    <dgm:cxn modelId="{850653C6-8FBD-448A-8A03-F670143CF91B}" type="presParOf" srcId="{D34F370F-39C4-447C-8B89-AC0BC2956ED2}" destId="{31A6929A-A4AA-42E2-84C9-38D8DE484B3A}" srcOrd="0" destOrd="0" presId="urn:microsoft.com/office/officeart/2005/8/layout/architecture+Icon"/>
    <dgm:cxn modelId="{C8B3AF88-B48B-43FF-AAD7-D2F6A8109347}" type="presParOf" srcId="{D34F370F-39C4-447C-8B89-AC0BC2956ED2}" destId="{C78FB17D-CB1C-43AE-B28A-AD2BC0758D7C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545E0-4ACA-4054-B619-D6506BC69C2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2FF8DD-FC97-43FA-9CA9-6442C0B1795B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Определение уровня готовности педагога к выполнению трудовой функции «Проведение </a:t>
          </a:r>
          <a:r>
            <a:rPr lang="ru-RU" sz="2400" b="1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профориентационных</a:t>
          </a:r>
          <a:r>
            <a:rPr lang="ru-RU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мероприятий со школьниками и их родителями (законными представителями)» </a:t>
          </a:r>
          <a:endParaRPr lang="ru-RU" sz="24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81A1105C-460C-4533-8122-65BEF5AE0B6A}" type="parTrans" cxnId="{3E570EBC-6A99-4244-AAAD-4A20B800C699}">
      <dgm:prSet/>
      <dgm:spPr/>
      <dgm:t>
        <a:bodyPr/>
        <a:lstStyle/>
        <a:p>
          <a:endParaRPr lang="ru-RU"/>
        </a:p>
      </dgm:t>
    </dgm:pt>
    <dgm:pt modelId="{34B1A4BF-8BF0-4493-8C0B-9939661E9A41}" type="sibTrans" cxnId="{3E570EBC-6A99-4244-AAAD-4A20B800C699}">
      <dgm:prSet/>
      <dgm:spPr/>
      <dgm:t>
        <a:bodyPr/>
        <a:lstStyle/>
        <a:p>
          <a:endParaRPr lang="ru-RU"/>
        </a:p>
      </dgm:t>
    </dgm:pt>
    <dgm:pt modelId="{6A6E790C-C9C4-4A65-BCA0-2770A7700F18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FFFFFF"/>
              </a:solidFill>
              <a:latin typeface="Candara" panose="020E0502030303020204" pitchFamily="34" charset="0"/>
            </a:rPr>
            <a:t>Разработаны диагностические материалы</a:t>
          </a:r>
          <a:endParaRPr lang="ru-RU" sz="2800" b="1" dirty="0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22F8937D-B649-42E2-B880-13817787B6D7}" type="parTrans" cxnId="{0DC4EBA3-3805-4C7E-9307-135713C550A8}">
      <dgm:prSet/>
      <dgm:spPr/>
      <dgm:t>
        <a:bodyPr/>
        <a:lstStyle/>
        <a:p>
          <a:endParaRPr lang="ru-RU"/>
        </a:p>
      </dgm:t>
    </dgm:pt>
    <dgm:pt modelId="{BFE8EDCF-07EF-438E-815B-9C47782EFE4B}" type="sibTrans" cxnId="{0DC4EBA3-3805-4C7E-9307-135713C550A8}">
      <dgm:prSet/>
      <dgm:spPr/>
      <dgm:t>
        <a:bodyPr/>
        <a:lstStyle/>
        <a:p>
          <a:endParaRPr lang="ru-RU"/>
        </a:p>
      </dgm:t>
    </dgm:pt>
    <dgm:pt modelId="{13248A1C-E305-4FD3-B4FD-B49D98220A6A}">
      <dgm:prSet phldrT="[Текст]" custT="1"/>
      <dgm:spPr>
        <a:solidFill>
          <a:srgbClr val="006666"/>
        </a:solidFill>
      </dgm:spPr>
      <dgm:t>
        <a:bodyPr/>
        <a:lstStyle/>
        <a:p>
          <a:r>
            <a:rPr lang="ru-RU" sz="2500" b="1" dirty="0" smtClean="0">
              <a:solidFill>
                <a:srgbClr val="FFFFFF"/>
              </a:solidFill>
              <a:latin typeface="Candara" panose="020E0502030303020204" pitchFamily="34" charset="0"/>
            </a:rPr>
            <a:t>Проведена оценка готовности преподавателей </a:t>
          </a:r>
          <a:br>
            <a:rPr lang="ru-RU" sz="2500" b="1" dirty="0" smtClean="0">
              <a:solidFill>
                <a:srgbClr val="FFFFFF"/>
              </a:solidFill>
              <a:latin typeface="Candara" panose="020E0502030303020204" pitchFamily="34" charset="0"/>
            </a:rPr>
          </a:br>
          <a:r>
            <a:rPr lang="ru-RU" sz="2500" b="1" dirty="0" smtClean="0">
              <a:solidFill>
                <a:srgbClr val="FFFFFF"/>
              </a:solidFill>
              <a:latin typeface="Candara" panose="020E0502030303020204" pitchFamily="34" charset="0"/>
            </a:rPr>
            <a:t>к проведению </a:t>
          </a:r>
          <a:r>
            <a:rPr lang="ru-RU" sz="2500" b="1" dirty="0" err="1" smtClean="0">
              <a:solidFill>
                <a:srgbClr val="FFFFFF"/>
              </a:solidFill>
              <a:latin typeface="Candara" panose="020E0502030303020204" pitchFamily="34" charset="0"/>
            </a:rPr>
            <a:t>профориентационных</a:t>
          </a:r>
          <a:r>
            <a:rPr lang="ru-RU" sz="2500" b="1" dirty="0" smtClean="0">
              <a:solidFill>
                <a:srgbClr val="FFFFFF"/>
              </a:solidFill>
              <a:latin typeface="Candara" panose="020E0502030303020204" pitchFamily="34" charset="0"/>
            </a:rPr>
            <a:t> мероприятий</a:t>
          </a:r>
          <a:br>
            <a:rPr lang="ru-RU" sz="2500" b="1" dirty="0" smtClean="0">
              <a:solidFill>
                <a:srgbClr val="FFFFFF"/>
              </a:solidFill>
              <a:latin typeface="Candara" panose="020E0502030303020204" pitchFamily="34" charset="0"/>
            </a:rPr>
          </a:br>
          <a:r>
            <a:rPr lang="ru-RU" sz="2500" b="1" dirty="0" smtClean="0">
              <a:solidFill>
                <a:srgbClr val="FFFFFF"/>
              </a:solidFill>
              <a:latin typeface="Candara" panose="020E0502030303020204" pitchFamily="34" charset="0"/>
            </a:rPr>
            <a:t>со школьниками</a:t>
          </a:r>
          <a:br>
            <a:rPr lang="ru-RU" sz="2500" b="1" dirty="0" smtClean="0">
              <a:solidFill>
                <a:srgbClr val="FFFFFF"/>
              </a:solidFill>
              <a:latin typeface="Candara" panose="020E0502030303020204" pitchFamily="34" charset="0"/>
            </a:rPr>
          </a:br>
          <a:r>
            <a:rPr lang="ru-RU" sz="2500" b="1" dirty="0" smtClean="0">
              <a:solidFill>
                <a:srgbClr val="FFFFFF"/>
              </a:solidFill>
              <a:latin typeface="Candara" panose="020E0502030303020204" pitchFamily="34" charset="0"/>
            </a:rPr>
            <a:t>и их родителями</a:t>
          </a:r>
          <a:endParaRPr lang="ru-RU" sz="2500" b="1" dirty="0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940E0FA8-4B44-456F-8463-5618A3E3B0AA}" type="parTrans" cxnId="{675F1979-F05F-4A95-B9F7-482A0A641C0E}">
      <dgm:prSet/>
      <dgm:spPr/>
      <dgm:t>
        <a:bodyPr/>
        <a:lstStyle/>
        <a:p>
          <a:endParaRPr lang="ru-RU"/>
        </a:p>
      </dgm:t>
    </dgm:pt>
    <dgm:pt modelId="{76DCE30F-BEC7-40A7-A926-A0C26FA2ECA1}" type="sibTrans" cxnId="{675F1979-F05F-4A95-B9F7-482A0A641C0E}">
      <dgm:prSet/>
      <dgm:spPr/>
      <dgm:t>
        <a:bodyPr/>
        <a:lstStyle/>
        <a:p>
          <a:endParaRPr lang="ru-RU"/>
        </a:p>
      </dgm:t>
    </dgm:pt>
    <dgm:pt modelId="{2AD71BF9-0A0C-4FEF-9E72-30F0D0F6FC5F}">
      <dgm:prSet/>
      <dgm:spPr/>
      <dgm:t>
        <a:bodyPr/>
        <a:lstStyle/>
        <a:p>
          <a:endParaRPr lang="ru-RU"/>
        </a:p>
      </dgm:t>
    </dgm:pt>
    <dgm:pt modelId="{BA83FA5A-9108-49D5-8BC6-AC53F005C6C0}" type="parTrans" cxnId="{DDF319D5-C6D7-48F6-8593-C069921FCBE9}">
      <dgm:prSet/>
      <dgm:spPr/>
      <dgm:t>
        <a:bodyPr/>
        <a:lstStyle/>
        <a:p>
          <a:endParaRPr lang="ru-RU"/>
        </a:p>
      </dgm:t>
    </dgm:pt>
    <dgm:pt modelId="{194421AD-917E-4FEC-B55B-D954B8C7A1C3}" type="sibTrans" cxnId="{DDF319D5-C6D7-48F6-8593-C069921FCBE9}">
      <dgm:prSet/>
      <dgm:spPr/>
      <dgm:t>
        <a:bodyPr/>
        <a:lstStyle/>
        <a:p>
          <a:endParaRPr lang="ru-RU"/>
        </a:p>
      </dgm:t>
    </dgm:pt>
    <dgm:pt modelId="{97AD5278-4507-4388-9969-79A75F5B01B6}" type="pres">
      <dgm:prSet presAssocID="{3F6545E0-4ACA-4054-B619-D6506BC69C2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8967B-FCCF-40F7-B6C9-7EB88DF00546}" type="pres">
      <dgm:prSet presAssocID="{1F2FF8DD-FC97-43FA-9CA9-6442C0B1795B}" presName="roof" presStyleLbl="dkBgShp" presStyleIdx="0" presStyleCnt="2"/>
      <dgm:spPr/>
      <dgm:t>
        <a:bodyPr/>
        <a:lstStyle/>
        <a:p>
          <a:endParaRPr lang="ru-RU"/>
        </a:p>
      </dgm:t>
    </dgm:pt>
    <dgm:pt modelId="{97253BB3-7BF8-4ECE-892A-00BCB7884399}" type="pres">
      <dgm:prSet presAssocID="{1F2FF8DD-FC97-43FA-9CA9-6442C0B1795B}" presName="pillars" presStyleCnt="0"/>
      <dgm:spPr/>
    </dgm:pt>
    <dgm:pt modelId="{59D25175-1716-4205-A2B0-AE7E00A9D5A8}" type="pres">
      <dgm:prSet presAssocID="{1F2FF8DD-FC97-43FA-9CA9-6442C0B1795B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8763A-5245-4B47-BE2F-4BFDA5400F9B}" type="pres">
      <dgm:prSet presAssocID="{13248A1C-E305-4FD3-B4FD-B49D98220A6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68174-DD7E-4265-8394-D1AE3C11E752}" type="pres">
      <dgm:prSet presAssocID="{1F2FF8DD-FC97-43FA-9CA9-6442C0B1795B}" presName="base" presStyleLbl="dkBgShp" presStyleIdx="1" presStyleCnt="2" custLinFactNeighborX="126" custLinFactNeighborY="-10315"/>
      <dgm:spPr/>
    </dgm:pt>
  </dgm:ptLst>
  <dgm:cxnLst>
    <dgm:cxn modelId="{0DC4EBA3-3805-4C7E-9307-135713C550A8}" srcId="{1F2FF8DD-FC97-43FA-9CA9-6442C0B1795B}" destId="{6A6E790C-C9C4-4A65-BCA0-2770A7700F18}" srcOrd="0" destOrd="0" parTransId="{22F8937D-B649-42E2-B880-13817787B6D7}" sibTransId="{BFE8EDCF-07EF-438E-815B-9C47782EFE4B}"/>
    <dgm:cxn modelId="{54AD78E1-D14E-4179-9429-88AC311F6180}" type="presOf" srcId="{13248A1C-E305-4FD3-B4FD-B49D98220A6A}" destId="{2078763A-5245-4B47-BE2F-4BFDA5400F9B}" srcOrd="0" destOrd="0" presId="urn:microsoft.com/office/officeart/2005/8/layout/hList3"/>
    <dgm:cxn modelId="{81E99047-D08F-4FA9-A772-BF0C7E78BADF}" type="presOf" srcId="{6A6E790C-C9C4-4A65-BCA0-2770A7700F18}" destId="{59D25175-1716-4205-A2B0-AE7E00A9D5A8}" srcOrd="0" destOrd="0" presId="urn:microsoft.com/office/officeart/2005/8/layout/hList3"/>
    <dgm:cxn modelId="{B7ADA6C7-EF5F-4855-B391-0E95CC8ACB15}" type="presOf" srcId="{1F2FF8DD-FC97-43FA-9CA9-6442C0B1795B}" destId="{FF88967B-FCCF-40F7-B6C9-7EB88DF00546}" srcOrd="0" destOrd="0" presId="urn:microsoft.com/office/officeart/2005/8/layout/hList3"/>
    <dgm:cxn modelId="{675F1979-F05F-4A95-B9F7-482A0A641C0E}" srcId="{1F2FF8DD-FC97-43FA-9CA9-6442C0B1795B}" destId="{13248A1C-E305-4FD3-B4FD-B49D98220A6A}" srcOrd="1" destOrd="0" parTransId="{940E0FA8-4B44-456F-8463-5618A3E3B0AA}" sibTransId="{76DCE30F-BEC7-40A7-A926-A0C26FA2ECA1}"/>
    <dgm:cxn modelId="{8ADD66FD-0F63-41B1-B083-007375A54715}" type="presOf" srcId="{3F6545E0-4ACA-4054-B619-D6506BC69C23}" destId="{97AD5278-4507-4388-9969-79A75F5B01B6}" srcOrd="0" destOrd="0" presId="urn:microsoft.com/office/officeart/2005/8/layout/hList3"/>
    <dgm:cxn modelId="{3E570EBC-6A99-4244-AAAD-4A20B800C699}" srcId="{3F6545E0-4ACA-4054-B619-D6506BC69C23}" destId="{1F2FF8DD-FC97-43FA-9CA9-6442C0B1795B}" srcOrd="0" destOrd="0" parTransId="{81A1105C-460C-4533-8122-65BEF5AE0B6A}" sibTransId="{34B1A4BF-8BF0-4493-8C0B-9939661E9A41}"/>
    <dgm:cxn modelId="{DDF319D5-C6D7-48F6-8593-C069921FCBE9}" srcId="{3F6545E0-4ACA-4054-B619-D6506BC69C23}" destId="{2AD71BF9-0A0C-4FEF-9E72-30F0D0F6FC5F}" srcOrd="1" destOrd="0" parTransId="{BA83FA5A-9108-49D5-8BC6-AC53F005C6C0}" sibTransId="{194421AD-917E-4FEC-B55B-D954B8C7A1C3}"/>
    <dgm:cxn modelId="{7F7FE0A0-14B0-4D30-999C-0C1F7B5937D0}" type="presParOf" srcId="{97AD5278-4507-4388-9969-79A75F5B01B6}" destId="{FF88967B-FCCF-40F7-B6C9-7EB88DF00546}" srcOrd="0" destOrd="0" presId="urn:microsoft.com/office/officeart/2005/8/layout/hList3"/>
    <dgm:cxn modelId="{1DEAD663-163E-4C3B-BF2F-4EE78DCA78DF}" type="presParOf" srcId="{97AD5278-4507-4388-9969-79A75F5B01B6}" destId="{97253BB3-7BF8-4ECE-892A-00BCB7884399}" srcOrd="1" destOrd="0" presId="urn:microsoft.com/office/officeart/2005/8/layout/hList3"/>
    <dgm:cxn modelId="{81419663-8750-460F-818B-10363705E41B}" type="presParOf" srcId="{97253BB3-7BF8-4ECE-892A-00BCB7884399}" destId="{59D25175-1716-4205-A2B0-AE7E00A9D5A8}" srcOrd="0" destOrd="0" presId="urn:microsoft.com/office/officeart/2005/8/layout/hList3"/>
    <dgm:cxn modelId="{5B14B343-4596-4B0D-B095-E5DF7FECFCBB}" type="presParOf" srcId="{97253BB3-7BF8-4ECE-892A-00BCB7884399}" destId="{2078763A-5245-4B47-BE2F-4BFDA5400F9B}" srcOrd="1" destOrd="0" presId="urn:microsoft.com/office/officeart/2005/8/layout/hList3"/>
    <dgm:cxn modelId="{002B0444-4972-40EB-92AC-4127E5FCDFEC}" type="presParOf" srcId="{97AD5278-4507-4388-9969-79A75F5B01B6}" destId="{1CB68174-DD7E-4265-8394-D1AE3C11E75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8C7A1-D6A1-40BB-9814-4FD0C0E4941F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5CE032-C4A3-460B-AD7F-659981B64A5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Candara" panose="020E0502030303020204" pitchFamily="34" charset="0"/>
            </a:rPr>
            <a:t>Требования Профессионального стандарта </a:t>
          </a:r>
          <a:endParaRPr lang="ru-RU" b="1" dirty="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6AEC0230-E35F-4CD9-A0CA-CBCCBAD27DA8}" type="parTrans" cxnId="{81E4B6F9-200D-43CF-9479-86223D8DB49C}">
      <dgm:prSet/>
      <dgm:spPr/>
      <dgm:t>
        <a:bodyPr/>
        <a:lstStyle/>
        <a:p>
          <a:endParaRPr lang="ru-RU"/>
        </a:p>
      </dgm:t>
    </dgm:pt>
    <dgm:pt modelId="{816CBEEE-D29D-4073-BCD2-54A0F58CBAAE}" type="sibTrans" cxnId="{81E4B6F9-200D-43CF-9479-86223D8DB49C}">
      <dgm:prSet/>
      <dgm:spPr/>
      <dgm:t>
        <a:bodyPr/>
        <a:lstStyle/>
        <a:p>
          <a:endParaRPr lang="ru-RU"/>
        </a:p>
      </dgm:t>
    </dgm:pt>
    <dgm:pt modelId="{956E637B-D0F8-4948-8C2B-0858D86F20F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Candara" panose="020E0502030303020204" pitchFamily="34" charset="0"/>
            </a:rPr>
            <a:t>Реализация </a:t>
          </a:r>
          <a:r>
            <a:rPr lang="ru-RU" b="1" dirty="0" err="1" smtClean="0">
              <a:solidFill>
                <a:srgbClr val="002060"/>
              </a:solidFill>
              <a:latin typeface="Candara" panose="020E0502030303020204" pitchFamily="34" charset="0"/>
            </a:rPr>
            <a:t>профориентационной</a:t>
          </a:r>
          <a:r>
            <a:rPr lang="ru-RU" b="1" dirty="0" smtClean="0">
              <a:solidFill>
                <a:srgbClr val="002060"/>
              </a:solidFill>
              <a:latin typeface="Candara" panose="020E0502030303020204" pitchFamily="34" charset="0"/>
            </a:rPr>
            <a:t> работы в профессиональной образовательной организации</a:t>
          </a:r>
          <a:endParaRPr lang="ru-RU" b="1" dirty="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6FD4E4C0-7454-49DD-AA88-04ED75A2B025}" type="parTrans" cxnId="{06291FD9-EE3C-4FD5-B5C6-49B26BBFE081}">
      <dgm:prSet/>
      <dgm:spPr/>
      <dgm:t>
        <a:bodyPr/>
        <a:lstStyle/>
        <a:p>
          <a:endParaRPr lang="ru-RU"/>
        </a:p>
      </dgm:t>
    </dgm:pt>
    <dgm:pt modelId="{870FA595-5FB2-4A3C-9707-0E2530AC898C}" type="sibTrans" cxnId="{06291FD9-EE3C-4FD5-B5C6-49B26BBFE081}">
      <dgm:prSet/>
      <dgm:spPr/>
      <dgm:t>
        <a:bodyPr/>
        <a:lstStyle/>
        <a:p>
          <a:endParaRPr lang="ru-RU"/>
        </a:p>
      </dgm:t>
    </dgm:pt>
    <dgm:pt modelId="{1667830E-0DA2-4187-89BE-590669FDDA50}">
      <dgm:prSet/>
      <dgm:spPr/>
      <dgm:t>
        <a:bodyPr/>
        <a:lstStyle/>
        <a:p>
          <a:endParaRPr lang="ru-RU"/>
        </a:p>
      </dgm:t>
    </dgm:pt>
    <dgm:pt modelId="{F3D45BE1-E72F-45D6-89FF-0F22723A1C9D}" type="parTrans" cxnId="{D40CD21D-BABB-4F06-BC39-F47578D27D21}">
      <dgm:prSet/>
      <dgm:spPr/>
      <dgm:t>
        <a:bodyPr/>
        <a:lstStyle/>
        <a:p>
          <a:endParaRPr lang="ru-RU"/>
        </a:p>
      </dgm:t>
    </dgm:pt>
    <dgm:pt modelId="{9D6DF3F8-2912-4C61-9756-9AD145000D49}" type="sibTrans" cxnId="{D40CD21D-BABB-4F06-BC39-F47578D27D21}">
      <dgm:prSet/>
      <dgm:spPr/>
      <dgm:t>
        <a:bodyPr/>
        <a:lstStyle/>
        <a:p>
          <a:endParaRPr lang="ru-RU"/>
        </a:p>
      </dgm:t>
    </dgm:pt>
    <dgm:pt modelId="{8A46C2DF-C6CA-49E1-B243-B0E954A1817D}" type="pres">
      <dgm:prSet presAssocID="{2948C7A1-D6A1-40BB-9814-4FD0C0E4941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44ADD-15C6-4D16-B456-58046565169E}" type="pres">
      <dgm:prSet presAssocID="{AE5CE032-C4A3-460B-AD7F-659981B64A58}" presName="upArrow" presStyleLbl="node1" presStyleIdx="0" presStyleCnt="2"/>
      <dgm:spPr>
        <a:solidFill>
          <a:schemeClr val="accent3">
            <a:lumMod val="50000"/>
          </a:schemeClr>
        </a:solidFill>
      </dgm:spPr>
    </dgm:pt>
    <dgm:pt modelId="{DED3D242-6714-4D3B-81BA-9A789BEA7A07}" type="pres">
      <dgm:prSet presAssocID="{AE5CE032-C4A3-460B-AD7F-659981B64A58}" presName="upArrowText" presStyleLbl="revTx" presStyleIdx="0" presStyleCnt="2" custScaleX="129192" custLinFactNeighborX="-1963" custLinFactNeighborY="105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8F22B-0FB2-4D08-A1B3-91A7AA220876}" type="pres">
      <dgm:prSet presAssocID="{956E637B-D0F8-4948-8C2B-0858D86F20F5}" presName="downArrow" presStyleLbl="node1" presStyleIdx="1" presStyleCnt="2"/>
      <dgm:spPr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70C2E9C1-2E55-4179-9DFE-545EF62A0380}" type="pres">
      <dgm:prSet presAssocID="{956E637B-D0F8-4948-8C2B-0858D86F20F5}" presName="downArrowText" presStyleLbl="revTx" presStyleIdx="1" presStyleCnt="2" custScaleX="122447" custLinFactNeighborX="-3930" custLinFactNeighborY="-16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E8BEF-0980-44AD-BC72-E0BBA26BCE09}" type="presOf" srcId="{AE5CE032-C4A3-460B-AD7F-659981B64A58}" destId="{DED3D242-6714-4D3B-81BA-9A789BEA7A07}" srcOrd="0" destOrd="0" presId="urn:microsoft.com/office/officeart/2005/8/layout/arrow4"/>
    <dgm:cxn modelId="{81E4B6F9-200D-43CF-9479-86223D8DB49C}" srcId="{2948C7A1-D6A1-40BB-9814-4FD0C0E4941F}" destId="{AE5CE032-C4A3-460B-AD7F-659981B64A58}" srcOrd="0" destOrd="0" parTransId="{6AEC0230-E35F-4CD9-A0CA-CBCCBAD27DA8}" sibTransId="{816CBEEE-D29D-4073-BCD2-54A0F58CBAAE}"/>
    <dgm:cxn modelId="{96F8CDE5-6996-451F-AE72-4397C930DCF5}" type="presOf" srcId="{956E637B-D0F8-4948-8C2B-0858D86F20F5}" destId="{70C2E9C1-2E55-4179-9DFE-545EF62A0380}" srcOrd="0" destOrd="0" presId="urn:microsoft.com/office/officeart/2005/8/layout/arrow4"/>
    <dgm:cxn modelId="{06291FD9-EE3C-4FD5-B5C6-49B26BBFE081}" srcId="{2948C7A1-D6A1-40BB-9814-4FD0C0E4941F}" destId="{956E637B-D0F8-4948-8C2B-0858D86F20F5}" srcOrd="1" destOrd="0" parTransId="{6FD4E4C0-7454-49DD-AA88-04ED75A2B025}" sibTransId="{870FA595-5FB2-4A3C-9707-0E2530AC898C}"/>
    <dgm:cxn modelId="{D40CD21D-BABB-4F06-BC39-F47578D27D21}" srcId="{2948C7A1-D6A1-40BB-9814-4FD0C0E4941F}" destId="{1667830E-0DA2-4187-89BE-590669FDDA50}" srcOrd="2" destOrd="0" parTransId="{F3D45BE1-E72F-45D6-89FF-0F22723A1C9D}" sibTransId="{9D6DF3F8-2912-4C61-9756-9AD145000D49}"/>
    <dgm:cxn modelId="{7C0572D6-7F57-4B8A-A901-E8C498B8FBE1}" type="presOf" srcId="{2948C7A1-D6A1-40BB-9814-4FD0C0E4941F}" destId="{8A46C2DF-C6CA-49E1-B243-B0E954A1817D}" srcOrd="0" destOrd="0" presId="urn:microsoft.com/office/officeart/2005/8/layout/arrow4"/>
    <dgm:cxn modelId="{9D683A4D-051C-4D32-8E11-FD5713F9CE2B}" type="presParOf" srcId="{8A46C2DF-C6CA-49E1-B243-B0E954A1817D}" destId="{92144ADD-15C6-4D16-B456-58046565169E}" srcOrd="0" destOrd="0" presId="urn:microsoft.com/office/officeart/2005/8/layout/arrow4"/>
    <dgm:cxn modelId="{4D478849-9289-4FCF-831C-D9682F9EBB81}" type="presParOf" srcId="{8A46C2DF-C6CA-49E1-B243-B0E954A1817D}" destId="{DED3D242-6714-4D3B-81BA-9A789BEA7A07}" srcOrd="1" destOrd="0" presId="urn:microsoft.com/office/officeart/2005/8/layout/arrow4"/>
    <dgm:cxn modelId="{93F4F5A9-7BF6-462C-8FCA-7E1AD2AADFCB}" type="presParOf" srcId="{8A46C2DF-C6CA-49E1-B243-B0E954A1817D}" destId="{9C78F22B-0FB2-4D08-A1B3-91A7AA220876}" srcOrd="2" destOrd="0" presId="urn:microsoft.com/office/officeart/2005/8/layout/arrow4"/>
    <dgm:cxn modelId="{90EEB1FE-4E60-436B-89C4-648398A254CD}" type="presParOf" srcId="{8A46C2DF-C6CA-49E1-B243-B0E954A1817D}" destId="{70C2E9C1-2E55-4179-9DFE-545EF62A038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E56E75-B0CD-4FFE-B062-7F62B96481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597DB06-DF08-4C35-844E-302286F97855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несформированность</a:t>
          </a:r>
          <a:r>
            <a:rPr lang="ru-RU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умений организовывать и проводить интерактивные </a:t>
          </a:r>
          <a:r>
            <a:rPr lang="ru-RU" sz="1600" b="1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профориентационные</a:t>
          </a:r>
          <a:r>
            <a:rPr lang="ru-RU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мероприятия</a:t>
          </a:r>
          <a:endParaRPr lang="ru-RU" sz="16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DEC54477-B52A-4F54-8D19-A50AC6989CAC}" type="parTrans" cxnId="{35449765-25A0-4698-A737-E34D662F4398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95DD8E7F-3A5E-4014-AB71-15B55C338B97}" type="sibTrans" cxnId="{35449765-25A0-4698-A737-E34D662F4398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BE4DA767-0BAB-4E25-BD36-7AECA2D918FA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низкая мотивация преподавателей к участию в </a:t>
          </a:r>
          <a:r>
            <a:rPr lang="ru-RU" sz="1600" b="1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профориентационной</a:t>
          </a:r>
          <a:r>
            <a:rPr lang="ru-RU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деятельности</a:t>
          </a:r>
          <a:endParaRPr lang="ru-RU" sz="16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9E03C285-3856-4857-930E-0F556F0051CE}" type="parTrans" cxnId="{28FB5F47-9769-44DB-89C7-62B9578B0ACE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C8772C02-2A8D-4580-AE12-94D5679F6138}" type="sibTrans" cxnId="{28FB5F47-9769-44DB-89C7-62B9578B0ACE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57A76CCB-BEAD-4395-A1D0-59291439405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0" indent="0"/>
          <a:r>
            <a:rPr lang="ru-RU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недостаточный уровень знаний преподавателей о формах </a:t>
          </a:r>
          <a:r>
            <a:rPr lang="ru-RU" sz="1600" b="1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профориентационной</a:t>
          </a:r>
          <a:r>
            <a:rPr lang="ru-RU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работы</a:t>
          </a:r>
          <a:endParaRPr lang="ru-RU" sz="16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B18BFA07-7D80-4363-87ED-892C3D6D82D9}" type="parTrans" cxnId="{6CD58AF2-CF36-41F0-AD4C-55CBF2021AFA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EC3FB685-0DA2-4955-AB75-BE0B04235D97}" type="sibTrans" cxnId="{6CD58AF2-CF36-41F0-AD4C-55CBF2021AFA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DDDC83A6-734F-4EE3-953D-FDBBE076E60E}" type="pres">
      <dgm:prSet presAssocID="{7FE56E75-B0CD-4FFE-B062-7F62B96481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2556025-9858-408E-A920-3C19F257292F}" type="pres">
      <dgm:prSet presAssocID="{7FE56E75-B0CD-4FFE-B062-7F62B9648192}" presName="Name1" presStyleCnt="0"/>
      <dgm:spPr/>
    </dgm:pt>
    <dgm:pt modelId="{07B90F75-08FF-43A8-AC5E-F8746E1D759D}" type="pres">
      <dgm:prSet presAssocID="{7FE56E75-B0CD-4FFE-B062-7F62B9648192}" presName="cycle" presStyleCnt="0"/>
      <dgm:spPr/>
    </dgm:pt>
    <dgm:pt modelId="{4B5B7312-6D98-4DEA-B859-2A3A893D782E}" type="pres">
      <dgm:prSet presAssocID="{7FE56E75-B0CD-4FFE-B062-7F62B9648192}" presName="srcNode" presStyleLbl="node1" presStyleIdx="0" presStyleCnt="3"/>
      <dgm:spPr/>
    </dgm:pt>
    <dgm:pt modelId="{929615BB-646D-4ABA-AB3F-0007E1455762}" type="pres">
      <dgm:prSet presAssocID="{7FE56E75-B0CD-4FFE-B062-7F62B9648192}" presName="conn" presStyleLbl="parChTrans1D2" presStyleIdx="0" presStyleCnt="1"/>
      <dgm:spPr/>
      <dgm:t>
        <a:bodyPr/>
        <a:lstStyle/>
        <a:p>
          <a:endParaRPr lang="ru-RU"/>
        </a:p>
      </dgm:t>
    </dgm:pt>
    <dgm:pt modelId="{3A7B6C0C-6C6A-4CC5-829F-ECC5FE3764BB}" type="pres">
      <dgm:prSet presAssocID="{7FE56E75-B0CD-4FFE-B062-7F62B9648192}" presName="extraNode" presStyleLbl="node1" presStyleIdx="0" presStyleCnt="3"/>
      <dgm:spPr/>
    </dgm:pt>
    <dgm:pt modelId="{DA443EA4-F9AC-433B-AD9F-2DBE27611366}" type="pres">
      <dgm:prSet presAssocID="{7FE56E75-B0CD-4FFE-B062-7F62B9648192}" presName="dstNode" presStyleLbl="node1" presStyleIdx="0" presStyleCnt="3"/>
      <dgm:spPr/>
    </dgm:pt>
    <dgm:pt modelId="{1C0509D8-672B-486D-88E6-2E8109437470}" type="pres">
      <dgm:prSet presAssocID="{57A76CCB-BEAD-4395-A1D0-59291439405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1D88C-7945-4BC7-97D2-B03EA41E7807}" type="pres">
      <dgm:prSet presAssocID="{57A76CCB-BEAD-4395-A1D0-592914394059}" presName="accent_1" presStyleCnt="0"/>
      <dgm:spPr/>
    </dgm:pt>
    <dgm:pt modelId="{20F92732-40FD-4779-A78B-4A46D759C467}" type="pres">
      <dgm:prSet presAssocID="{57A76CCB-BEAD-4395-A1D0-592914394059}" presName="accentRepeatNode" presStyleLbl="solidFgAcc1" presStyleIdx="0" presStyleCnt="3" custScaleX="84324" custScaleY="84324"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180B206-7885-4DDC-BBF2-0040ADAB1009}" type="pres">
      <dgm:prSet presAssocID="{F597DB06-DF08-4C35-844E-302286F9785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E9E0A-F481-4F90-AEAC-5B9741BD5058}" type="pres">
      <dgm:prSet presAssocID="{F597DB06-DF08-4C35-844E-302286F97855}" presName="accent_2" presStyleCnt="0"/>
      <dgm:spPr/>
    </dgm:pt>
    <dgm:pt modelId="{4E2BF7CD-B5CB-4E4E-B1A7-9A1191EDFDC5}" type="pres">
      <dgm:prSet presAssocID="{F597DB06-DF08-4C35-844E-302286F97855}" presName="accentRepeatNode" presStyleLbl="solidFgAcc1" presStyleIdx="1" presStyleCnt="3" custScaleX="84324" custScaleY="84324"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8196DFDA-4F5F-4CB7-A7E5-FA13F4934360}" type="pres">
      <dgm:prSet presAssocID="{BE4DA767-0BAB-4E25-BD36-7AECA2D918F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6C458-EF12-4595-8253-B14F3AFB8E82}" type="pres">
      <dgm:prSet presAssocID="{BE4DA767-0BAB-4E25-BD36-7AECA2D918FA}" presName="accent_3" presStyleCnt="0"/>
      <dgm:spPr/>
    </dgm:pt>
    <dgm:pt modelId="{81F50B05-ED1A-4884-91A2-75164F18487A}" type="pres">
      <dgm:prSet presAssocID="{BE4DA767-0BAB-4E25-BD36-7AECA2D918FA}" presName="accentRepeatNode" presStyleLbl="solidFgAcc1" presStyleIdx="2" presStyleCnt="3" custScaleX="84324" custScaleY="84324"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28FB5F47-9769-44DB-89C7-62B9578B0ACE}" srcId="{7FE56E75-B0CD-4FFE-B062-7F62B9648192}" destId="{BE4DA767-0BAB-4E25-BD36-7AECA2D918FA}" srcOrd="2" destOrd="0" parTransId="{9E03C285-3856-4857-930E-0F556F0051CE}" sibTransId="{C8772C02-2A8D-4580-AE12-94D5679F6138}"/>
    <dgm:cxn modelId="{EE2C1915-144C-4291-9D9F-1CC22B52474A}" type="presOf" srcId="{57A76CCB-BEAD-4395-A1D0-592914394059}" destId="{1C0509D8-672B-486D-88E6-2E8109437470}" srcOrd="0" destOrd="0" presId="urn:microsoft.com/office/officeart/2008/layout/VerticalCurvedList"/>
    <dgm:cxn modelId="{909CFD3B-0178-4ACA-9A84-194F30C44D5C}" type="presOf" srcId="{BE4DA767-0BAB-4E25-BD36-7AECA2D918FA}" destId="{8196DFDA-4F5F-4CB7-A7E5-FA13F4934360}" srcOrd="0" destOrd="0" presId="urn:microsoft.com/office/officeart/2008/layout/VerticalCurvedList"/>
    <dgm:cxn modelId="{0867BA61-9130-4D72-A6C0-83262FC5A6EE}" type="presOf" srcId="{F597DB06-DF08-4C35-844E-302286F97855}" destId="{0180B206-7885-4DDC-BBF2-0040ADAB1009}" srcOrd="0" destOrd="0" presId="urn:microsoft.com/office/officeart/2008/layout/VerticalCurvedList"/>
    <dgm:cxn modelId="{B9A38F1B-DEDB-49CB-B2CA-C10D09F69806}" type="presOf" srcId="{7FE56E75-B0CD-4FFE-B062-7F62B9648192}" destId="{DDDC83A6-734F-4EE3-953D-FDBBE076E60E}" srcOrd="0" destOrd="0" presId="urn:microsoft.com/office/officeart/2008/layout/VerticalCurvedList"/>
    <dgm:cxn modelId="{D20C8E38-451B-4267-B2E9-0D259B239C27}" type="presOf" srcId="{EC3FB685-0DA2-4955-AB75-BE0B04235D97}" destId="{929615BB-646D-4ABA-AB3F-0007E1455762}" srcOrd="0" destOrd="0" presId="urn:microsoft.com/office/officeart/2008/layout/VerticalCurvedList"/>
    <dgm:cxn modelId="{35449765-25A0-4698-A737-E34D662F4398}" srcId="{7FE56E75-B0CD-4FFE-B062-7F62B9648192}" destId="{F597DB06-DF08-4C35-844E-302286F97855}" srcOrd="1" destOrd="0" parTransId="{DEC54477-B52A-4F54-8D19-A50AC6989CAC}" sibTransId="{95DD8E7F-3A5E-4014-AB71-15B55C338B97}"/>
    <dgm:cxn modelId="{6CD58AF2-CF36-41F0-AD4C-55CBF2021AFA}" srcId="{7FE56E75-B0CD-4FFE-B062-7F62B9648192}" destId="{57A76CCB-BEAD-4395-A1D0-592914394059}" srcOrd="0" destOrd="0" parTransId="{B18BFA07-7D80-4363-87ED-892C3D6D82D9}" sibTransId="{EC3FB685-0DA2-4955-AB75-BE0B04235D97}"/>
    <dgm:cxn modelId="{1FCDA132-276B-411E-89D1-874DF9C2B458}" type="presParOf" srcId="{DDDC83A6-734F-4EE3-953D-FDBBE076E60E}" destId="{22556025-9858-408E-A920-3C19F257292F}" srcOrd="0" destOrd="0" presId="urn:microsoft.com/office/officeart/2008/layout/VerticalCurvedList"/>
    <dgm:cxn modelId="{A1B4A206-6B4B-4C4D-BBB9-ED61262723C7}" type="presParOf" srcId="{22556025-9858-408E-A920-3C19F257292F}" destId="{07B90F75-08FF-43A8-AC5E-F8746E1D759D}" srcOrd="0" destOrd="0" presId="urn:microsoft.com/office/officeart/2008/layout/VerticalCurvedList"/>
    <dgm:cxn modelId="{28B379D3-BE5B-49AE-BCF0-E43F077671CE}" type="presParOf" srcId="{07B90F75-08FF-43A8-AC5E-F8746E1D759D}" destId="{4B5B7312-6D98-4DEA-B859-2A3A893D782E}" srcOrd="0" destOrd="0" presId="urn:microsoft.com/office/officeart/2008/layout/VerticalCurvedList"/>
    <dgm:cxn modelId="{D122FFEA-05FE-45C0-9F2F-3D04A76ACCB7}" type="presParOf" srcId="{07B90F75-08FF-43A8-AC5E-F8746E1D759D}" destId="{929615BB-646D-4ABA-AB3F-0007E1455762}" srcOrd="1" destOrd="0" presId="urn:microsoft.com/office/officeart/2008/layout/VerticalCurvedList"/>
    <dgm:cxn modelId="{771731B7-A667-4512-80AF-27846E40AAE5}" type="presParOf" srcId="{07B90F75-08FF-43A8-AC5E-F8746E1D759D}" destId="{3A7B6C0C-6C6A-4CC5-829F-ECC5FE3764BB}" srcOrd="2" destOrd="0" presId="urn:microsoft.com/office/officeart/2008/layout/VerticalCurvedList"/>
    <dgm:cxn modelId="{318DE547-64E4-4F2B-BA47-CDB11DF09556}" type="presParOf" srcId="{07B90F75-08FF-43A8-AC5E-F8746E1D759D}" destId="{DA443EA4-F9AC-433B-AD9F-2DBE27611366}" srcOrd="3" destOrd="0" presId="urn:microsoft.com/office/officeart/2008/layout/VerticalCurvedList"/>
    <dgm:cxn modelId="{5E5D608B-3E72-4606-96D7-316669937D12}" type="presParOf" srcId="{22556025-9858-408E-A920-3C19F257292F}" destId="{1C0509D8-672B-486D-88E6-2E8109437470}" srcOrd="1" destOrd="0" presId="urn:microsoft.com/office/officeart/2008/layout/VerticalCurvedList"/>
    <dgm:cxn modelId="{84584410-22DD-45B0-B2E0-8CFD7A28A1D1}" type="presParOf" srcId="{22556025-9858-408E-A920-3C19F257292F}" destId="{7431D88C-7945-4BC7-97D2-B03EA41E7807}" srcOrd="2" destOrd="0" presId="urn:microsoft.com/office/officeart/2008/layout/VerticalCurvedList"/>
    <dgm:cxn modelId="{9D16A802-A81B-4B22-95DF-18C7AE3B942C}" type="presParOf" srcId="{7431D88C-7945-4BC7-97D2-B03EA41E7807}" destId="{20F92732-40FD-4779-A78B-4A46D759C467}" srcOrd="0" destOrd="0" presId="urn:microsoft.com/office/officeart/2008/layout/VerticalCurvedList"/>
    <dgm:cxn modelId="{5CC48042-7566-4E59-BBC9-16595752339C}" type="presParOf" srcId="{22556025-9858-408E-A920-3C19F257292F}" destId="{0180B206-7885-4DDC-BBF2-0040ADAB1009}" srcOrd="3" destOrd="0" presId="urn:microsoft.com/office/officeart/2008/layout/VerticalCurvedList"/>
    <dgm:cxn modelId="{D85375FF-3D5E-447F-B027-B40CD44132A7}" type="presParOf" srcId="{22556025-9858-408E-A920-3C19F257292F}" destId="{0A8E9E0A-F481-4F90-AEAC-5B9741BD5058}" srcOrd="4" destOrd="0" presId="urn:microsoft.com/office/officeart/2008/layout/VerticalCurvedList"/>
    <dgm:cxn modelId="{F7641A09-B32B-49FC-963A-7C229E69825E}" type="presParOf" srcId="{0A8E9E0A-F481-4F90-AEAC-5B9741BD5058}" destId="{4E2BF7CD-B5CB-4E4E-B1A7-9A1191EDFDC5}" srcOrd="0" destOrd="0" presId="urn:microsoft.com/office/officeart/2008/layout/VerticalCurvedList"/>
    <dgm:cxn modelId="{8AA23FB4-461A-4205-A961-8A6A4205F59E}" type="presParOf" srcId="{22556025-9858-408E-A920-3C19F257292F}" destId="{8196DFDA-4F5F-4CB7-A7E5-FA13F4934360}" srcOrd="5" destOrd="0" presId="urn:microsoft.com/office/officeart/2008/layout/VerticalCurvedList"/>
    <dgm:cxn modelId="{E0A3D952-8049-46BC-9331-1DC26412220C}" type="presParOf" srcId="{22556025-9858-408E-A920-3C19F257292F}" destId="{B386C458-EF12-4595-8253-B14F3AFB8E82}" srcOrd="6" destOrd="0" presId="urn:microsoft.com/office/officeart/2008/layout/VerticalCurvedList"/>
    <dgm:cxn modelId="{500CFAFA-4BA3-4125-A510-685EACBD12B6}" type="presParOf" srcId="{B386C458-EF12-4595-8253-B14F3AFB8E82}" destId="{81F50B05-ED1A-4884-91A2-75164F18487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175DAE-20F3-4172-9FE8-96D1C9EFD12A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93CE10C-AC13-4BF6-9683-1C8F2967EF33}">
      <dgm:prSet phldrT="[Текст]" custT="1"/>
      <dgm:spPr/>
      <dgm:t>
        <a:bodyPr/>
        <a:lstStyle/>
        <a:p>
          <a:r>
            <a:rPr lang="ru-RU" sz="1700" dirty="0" smtClean="0">
              <a:latin typeface="Candara" panose="020E0502030303020204" pitchFamily="34" charset="0"/>
            </a:rPr>
            <a:t>Понятийный аппарат</a:t>
          </a:r>
          <a:endParaRPr lang="ru-RU" sz="1700" dirty="0">
            <a:latin typeface="Candara" panose="020E0502030303020204" pitchFamily="34" charset="0"/>
          </a:endParaRPr>
        </a:p>
      </dgm:t>
    </dgm:pt>
    <dgm:pt modelId="{8CC2E1DA-9B2A-4990-8150-0D76CA570D6F}" type="parTrans" cxnId="{27EAD1A7-1CC1-49F9-88F3-ABA6B1D8D211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CF05A346-473B-4948-A6C0-D6A3782B133A}" type="sibTrans" cxnId="{27EAD1A7-1CC1-49F9-88F3-ABA6B1D8D211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5C5279E4-5D63-4455-B314-7A46F77E6277}">
      <dgm:prSet phldrT="[Текст]" custT="1"/>
      <dgm:spPr/>
      <dgm:t>
        <a:bodyPr/>
        <a:lstStyle/>
        <a:p>
          <a:r>
            <a:rPr lang="ru-RU" sz="1700" dirty="0" smtClean="0">
              <a:latin typeface="Candara" panose="020E0502030303020204" pitchFamily="34" charset="0"/>
            </a:rPr>
            <a:t>Основные направления, формы и методы </a:t>
          </a:r>
          <a:r>
            <a:rPr lang="ru-RU" sz="1700" dirty="0" err="1" smtClean="0">
              <a:latin typeface="Candara" panose="020E0502030303020204" pitchFamily="34" charset="0"/>
            </a:rPr>
            <a:t>профориента-ционной</a:t>
          </a:r>
          <a:r>
            <a:rPr lang="ru-RU" sz="1700" dirty="0" smtClean="0">
              <a:latin typeface="Candara" panose="020E0502030303020204" pitchFamily="34" charset="0"/>
            </a:rPr>
            <a:t> работы</a:t>
          </a:r>
          <a:endParaRPr lang="ru-RU" sz="1700" dirty="0">
            <a:latin typeface="Candara" panose="020E0502030303020204" pitchFamily="34" charset="0"/>
          </a:endParaRPr>
        </a:p>
      </dgm:t>
    </dgm:pt>
    <dgm:pt modelId="{8307BFC4-3701-4DB0-B689-E122EAE0ADF2}" type="parTrans" cxnId="{57178C42-587F-445D-8170-B638A7FCE945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9002918B-FAE5-455A-B082-A74A6E99A9F0}" type="sibTrans" cxnId="{57178C42-587F-445D-8170-B638A7FCE945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1C6B18DB-5F46-4C1C-AB14-7C41283F1618}">
      <dgm:prSet phldrT="[Текст]" custT="1"/>
      <dgm:spPr/>
      <dgm:t>
        <a:bodyPr/>
        <a:lstStyle/>
        <a:p>
          <a:r>
            <a:rPr lang="ru-RU" sz="1700" dirty="0" smtClean="0">
              <a:latin typeface="Candara" panose="020E0502030303020204" pitchFamily="34" charset="0"/>
            </a:rPr>
            <a:t>Коммуникативная компетентность залог взаимного сотрудничества</a:t>
          </a:r>
          <a:endParaRPr lang="ru-RU" sz="1700" dirty="0">
            <a:latin typeface="Candara" panose="020E0502030303020204" pitchFamily="34" charset="0"/>
          </a:endParaRPr>
        </a:p>
      </dgm:t>
    </dgm:pt>
    <dgm:pt modelId="{55EEEAE2-AC70-4AF7-AB53-51234ECA3107}" type="parTrans" cxnId="{3D626D2A-EBD5-482E-A398-7960138AA411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C0BF6F9B-2698-4DAC-A1E4-251C8F1980CB}" type="sibTrans" cxnId="{3D626D2A-EBD5-482E-A398-7960138AA411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1F1ED7EE-9145-4168-8F13-931A21D8701E}">
      <dgm:prSet phldrT="[Текст]" custT="1"/>
      <dgm:spPr/>
      <dgm:t>
        <a:bodyPr/>
        <a:lstStyle/>
        <a:p>
          <a:r>
            <a:rPr lang="ru-RU" sz="1700" dirty="0" smtClean="0">
              <a:latin typeface="Candara" panose="020E0502030303020204" pitchFamily="34" charset="0"/>
            </a:rPr>
            <a:t>Групповые формы </a:t>
          </a:r>
          <a:r>
            <a:rPr lang="ru-RU" sz="1700" dirty="0" err="1" smtClean="0">
              <a:latin typeface="Candara" panose="020E0502030303020204" pitchFamily="34" charset="0"/>
            </a:rPr>
            <a:t>профориентационной</a:t>
          </a:r>
          <a:r>
            <a:rPr lang="ru-RU" sz="1700" dirty="0" smtClean="0">
              <a:latin typeface="Candara" panose="020E0502030303020204" pitchFamily="34" charset="0"/>
            </a:rPr>
            <a:t> работы</a:t>
          </a:r>
          <a:endParaRPr lang="ru-RU" sz="1700" dirty="0">
            <a:latin typeface="Candara" panose="020E0502030303020204" pitchFamily="34" charset="0"/>
          </a:endParaRPr>
        </a:p>
      </dgm:t>
    </dgm:pt>
    <dgm:pt modelId="{33EC7956-B7DE-4FF3-B173-856CB61EA6FC}" type="parTrans" cxnId="{5209B461-5234-4F16-B0A6-0BD501BF4046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02C3297B-27C7-4B3D-A8D4-123D2E23B771}" type="sibTrans" cxnId="{5209B461-5234-4F16-B0A6-0BD501BF4046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661744EF-032A-48F2-8D36-FA1C9312E4FF}">
      <dgm:prSet phldrT="[Текст]" custT="1"/>
      <dgm:spPr/>
      <dgm:t>
        <a:bodyPr/>
        <a:lstStyle/>
        <a:p>
          <a:r>
            <a:rPr lang="ru-RU" sz="1700" dirty="0" smtClean="0">
              <a:latin typeface="Candara" panose="020E0502030303020204" pitchFamily="34" charset="0"/>
            </a:rPr>
            <a:t>Активные методы </a:t>
          </a:r>
          <a:r>
            <a:rPr lang="ru-RU" sz="1700" dirty="0" err="1" smtClean="0">
              <a:latin typeface="Candara" panose="020E0502030303020204" pitchFamily="34" charset="0"/>
            </a:rPr>
            <a:t>профориентационной</a:t>
          </a:r>
          <a:r>
            <a:rPr lang="ru-RU" sz="1700" dirty="0" smtClean="0">
              <a:latin typeface="Candara" panose="020E0502030303020204" pitchFamily="34" charset="0"/>
            </a:rPr>
            <a:t> работы</a:t>
          </a:r>
          <a:endParaRPr lang="ru-RU" sz="1700" dirty="0">
            <a:latin typeface="Candara" panose="020E0502030303020204" pitchFamily="34" charset="0"/>
          </a:endParaRPr>
        </a:p>
      </dgm:t>
    </dgm:pt>
    <dgm:pt modelId="{5427FA38-160C-451C-94B7-1EC75DF72E7F}" type="parTrans" cxnId="{A3894195-0DCF-4A31-943F-BB4FF6FB7C47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24A65782-8977-4D8A-A7CC-DDEA631BFD24}" type="sibTrans" cxnId="{A3894195-0DCF-4A31-943F-BB4FF6FB7C47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D0CE2EFD-3083-41CB-AB08-37D04E92D3C6}">
      <dgm:prSet phldrT="[Текст]" custT="1"/>
      <dgm:spPr/>
      <dgm:t>
        <a:bodyPr/>
        <a:lstStyle/>
        <a:p>
          <a:r>
            <a:rPr lang="ru-RU" sz="1700" dirty="0" smtClean="0">
              <a:latin typeface="Candara" panose="020E0502030303020204" pitchFamily="34" charset="0"/>
            </a:rPr>
            <a:t>Мотивация личности как движущая сила для достижения цели</a:t>
          </a:r>
          <a:endParaRPr lang="ru-RU" sz="1700" dirty="0">
            <a:latin typeface="Candara" panose="020E0502030303020204" pitchFamily="34" charset="0"/>
          </a:endParaRPr>
        </a:p>
      </dgm:t>
    </dgm:pt>
    <dgm:pt modelId="{9EC5286C-F9A6-4C49-BF74-8739E7A15BE8}" type="parTrans" cxnId="{2AF98A54-0012-4378-9D6A-49CA07F3D98D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26395765-A97F-4C0A-865E-367EA64BDAF8}" type="sibTrans" cxnId="{2AF98A54-0012-4378-9D6A-49CA07F3D98D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59A1B6C2-75FB-4D42-8DDC-BF13EF6CE0DB}">
      <dgm:prSet phldrT="[Текст]" custT="1"/>
      <dgm:spPr/>
      <dgm:t>
        <a:bodyPr/>
        <a:lstStyle/>
        <a:p>
          <a:r>
            <a:rPr lang="ru-RU" sz="1700" dirty="0" smtClean="0">
              <a:latin typeface="Candara" panose="020E0502030303020204" pitchFamily="34" charset="0"/>
            </a:rPr>
            <a:t>Влияние профессиональной деятельности на личность преподавателя</a:t>
          </a:r>
          <a:endParaRPr lang="ru-RU" sz="1700" dirty="0">
            <a:latin typeface="Candara" panose="020E0502030303020204" pitchFamily="34" charset="0"/>
          </a:endParaRPr>
        </a:p>
      </dgm:t>
    </dgm:pt>
    <dgm:pt modelId="{769A6F7F-30AA-4147-8F25-30229CD99EF4}" type="parTrans" cxnId="{D9E3113C-C135-4DFE-9037-09CCE925555D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A9E0844D-4A98-417B-974C-A382C7BE895D}" type="sibTrans" cxnId="{D9E3113C-C135-4DFE-9037-09CCE925555D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86867A07-F0C6-4A6F-A89E-5E86DC775201}">
      <dgm:prSet phldrT="[Текст]" custT="1"/>
      <dgm:spPr/>
      <dgm:t>
        <a:bodyPr/>
        <a:lstStyle/>
        <a:p>
          <a:r>
            <a:rPr lang="ru-RU" sz="1700" dirty="0" smtClean="0">
              <a:latin typeface="Candara" panose="020E0502030303020204" pitchFamily="34" charset="0"/>
            </a:rPr>
            <a:t>Эмоциональная открытость, как способ снятия барьеров общения</a:t>
          </a:r>
          <a:endParaRPr lang="ru-RU" sz="1700" dirty="0">
            <a:latin typeface="Candara" panose="020E0502030303020204" pitchFamily="34" charset="0"/>
          </a:endParaRPr>
        </a:p>
      </dgm:t>
    </dgm:pt>
    <dgm:pt modelId="{C80EF37A-A297-4813-83E1-7D108CA9D923}" type="parTrans" cxnId="{11DC57A1-A848-4076-ACFE-A5F24564998F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F9891C20-BF0A-4BA5-AB50-42FB68A8B36B}" type="sibTrans" cxnId="{11DC57A1-A848-4076-ACFE-A5F24564998F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997DFCA8-8D69-4818-92C0-62484AB0BF5C}">
      <dgm:prSet custT="1"/>
      <dgm:spPr/>
      <dgm:t>
        <a:bodyPr/>
        <a:lstStyle/>
        <a:p>
          <a:r>
            <a:rPr lang="ru-RU" sz="1700" dirty="0" smtClean="0">
              <a:latin typeface="Candara" panose="020E0502030303020204" pitchFamily="34" charset="0"/>
            </a:rPr>
            <a:t>Профессиональное самоопределение преподавателя</a:t>
          </a:r>
          <a:endParaRPr lang="ru-RU" sz="1700" dirty="0">
            <a:latin typeface="Candara" panose="020E0502030303020204" pitchFamily="34" charset="0"/>
          </a:endParaRPr>
        </a:p>
      </dgm:t>
    </dgm:pt>
    <dgm:pt modelId="{40CEDB56-54A1-4916-87E9-5B567D159D5D}" type="parTrans" cxnId="{73BF7259-4B77-4623-9F12-58CED201F5CB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D2B2771B-5679-4477-A07D-985D1ABE20C9}" type="sibTrans" cxnId="{73BF7259-4B77-4623-9F12-58CED201F5CB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E6768641-83A0-498D-A495-21A0342044AE}">
      <dgm:prSet custT="1"/>
      <dgm:spPr/>
      <dgm:t>
        <a:bodyPr/>
        <a:lstStyle/>
        <a:p>
          <a:r>
            <a:rPr lang="ru-RU" sz="1700" dirty="0" smtClean="0">
              <a:latin typeface="Candara" panose="020E0502030303020204" pitchFamily="34" charset="0"/>
            </a:rPr>
            <a:t>Профессионально значимые качества педагога</a:t>
          </a:r>
          <a:endParaRPr lang="ru-RU" sz="1700" dirty="0">
            <a:latin typeface="Candara" panose="020E0502030303020204" pitchFamily="34" charset="0"/>
          </a:endParaRPr>
        </a:p>
      </dgm:t>
    </dgm:pt>
    <dgm:pt modelId="{661E85E2-53D8-45F9-829B-C4D45B16C8F5}" type="parTrans" cxnId="{AAEC512A-9A8F-47AF-851D-B430620DC5D8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5CFE1529-5567-46D2-8ED7-76380177585D}" type="sibTrans" cxnId="{AAEC512A-9A8F-47AF-851D-B430620DC5D8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E62B7956-B880-4FCF-B698-2D262E7A6AA5}" type="pres">
      <dgm:prSet presAssocID="{43175DAE-20F3-4172-9FE8-96D1C9EFD1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8B06E-93C1-483F-9C6A-3CA81D444D18}" type="pres">
      <dgm:prSet presAssocID="{593CE10C-AC13-4BF6-9683-1C8F2967EF33}" presName="composite" presStyleCnt="0"/>
      <dgm:spPr/>
    </dgm:pt>
    <dgm:pt modelId="{7B11B17A-DD10-4B90-BB5E-864455FE2703}" type="pres">
      <dgm:prSet presAssocID="{593CE10C-AC13-4BF6-9683-1C8F2967EF33}" presName="rect1" presStyleLbl="trAlignAcc1" presStyleIdx="0" presStyleCnt="10" custScaleX="105602" custScaleY="13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F06D1-519E-4D48-AF42-20C7BAB90023}" type="pres">
      <dgm:prSet presAssocID="{593CE10C-AC13-4BF6-9683-1C8F2967EF33}" presName="rect2" presStyleLbl="fgImgPlace1" presStyleIdx="0" presStyleCnt="10" custLinFactNeighborX="-331" custLinFactNeighborY="1149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31466ED8-17CE-46E8-B845-B66D3A165BCF}" type="pres">
      <dgm:prSet presAssocID="{CF05A346-473B-4948-A6C0-D6A3782B133A}" presName="sibTrans" presStyleCnt="0"/>
      <dgm:spPr/>
    </dgm:pt>
    <dgm:pt modelId="{C5ADC7F6-9CE2-4DF8-94C0-611283187055}" type="pres">
      <dgm:prSet presAssocID="{E6768641-83A0-498D-A495-21A0342044AE}" presName="composite" presStyleCnt="0"/>
      <dgm:spPr/>
    </dgm:pt>
    <dgm:pt modelId="{A60DB3CD-D3B5-4B83-A6E0-2F23EB1AEE5C}" type="pres">
      <dgm:prSet presAssocID="{E6768641-83A0-498D-A495-21A0342044AE}" presName="rect1" presStyleLbl="trAlignAcc1" presStyleIdx="1" presStyleCnt="10" custScaleX="105602" custScaleY="13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893F0-9D9F-45DF-A821-27615BF45311}" type="pres">
      <dgm:prSet presAssocID="{E6768641-83A0-498D-A495-21A0342044AE}" presName="rect2" presStyleLbl="fgImgPlace1" presStyleIdx="1" presStyleCnt="10" custLinFactNeighborX="-13580" custLinFactNeighborY="1149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8A13473F-DE02-44CC-B54E-E5B3FEDCDFFC}" type="pres">
      <dgm:prSet presAssocID="{5CFE1529-5567-46D2-8ED7-76380177585D}" presName="sibTrans" presStyleCnt="0"/>
      <dgm:spPr/>
    </dgm:pt>
    <dgm:pt modelId="{CF2F520D-73B5-49D2-A016-1FD1FE408472}" type="pres">
      <dgm:prSet presAssocID="{5C5279E4-5D63-4455-B314-7A46F77E6277}" presName="composite" presStyleCnt="0"/>
      <dgm:spPr/>
    </dgm:pt>
    <dgm:pt modelId="{BBC26962-FDC4-4897-B1BC-0197C2AF8FA3}" type="pres">
      <dgm:prSet presAssocID="{5C5279E4-5D63-4455-B314-7A46F77E6277}" presName="rect1" presStyleLbl="trAlignAcc1" presStyleIdx="2" presStyleCnt="10" custScaleX="105602" custScaleY="13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961F7-92D2-4B6B-863A-B7A269EEFF38}" type="pres">
      <dgm:prSet presAssocID="{5C5279E4-5D63-4455-B314-7A46F77E6277}" presName="rect2" presStyleLbl="fgImgPlace1" presStyleIdx="2" presStyleCnt="10" custLinFactNeighborX="-13580" custLinFactNeighborY="1149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88349BCB-3412-4A03-AB1A-C75537ADB53D}" type="pres">
      <dgm:prSet presAssocID="{9002918B-FAE5-455A-B082-A74A6E99A9F0}" presName="sibTrans" presStyleCnt="0"/>
      <dgm:spPr/>
    </dgm:pt>
    <dgm:pt modelId="{4F95D771-2F4E-4C6C-8EDD-57E1F75EB4D7}" type="pres">
      <dgm:prSet presAssocID="{1F1ED7EE-9145-4168-8F13-931A21D8701E}" presName="composite" presStyleCnt="0"/>
      <dgm:spPr/>
    </dgm:pt>
    <dgm:pt modelId="{BA37D9FA-214E-4A80-8F2D-BE8F00DCD08C}" type="pres">
      <dgm:prSet presAssocID="{1F1ED7EE-9145-4168-8F13-931A21D8701E}" presName="rect1" presStyleLbl="trAlignAcc1" presStyleIdx="3" presStyleCnt="10" custScaleX="105602" custScaleY="13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6C6CD-DB53-4097-9939-43A6BCF1CC53}" type="pres">
      <dgm:prSet presAssocID="{1F1ED7EE-9145-4168-8F13-931A21D8701E}" presName="rect2" presStyleLbl="fgImgPlace1" presStyleIdx="3" presStyleCnt="10" custLinFactNeighborX="-331" custLinFactNeighborY="1149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4AE3A3DB-4E46-46E1-8A30-A0844F3F846E}" type="pres">
      <dgm:prSet presAssocID="{02C3297B-27C7-4B3D-A8D4-123D2E23B771}" presName="sibTrans" presStyleCnt="0"/>
      <dgm:spPr/>
    </dgm:pt>
    <dgm:pt modelId="{407048E0-8138-4A2F-B3A1-2C980986E74D}" type="pres">
      <dgm:prSet presAssocID="{661744EF-032A-48F2-8D36-FA1C9312E4FF}" presName="composite" presStyleCnt="0"/>
      <dgm:spPr/>
    </dgm:pt>
    <dgm:pt modelId="{380558A0-8397-40CB-A8B8-D20358446182}" type="pres">
      <dgm:prSet presAssocID="{661744EF-032A-48F2-8D36-FA1C9312E4FF}" presName="rect1" presStyleLbl="trAlignAcc1" presStyleIdx="4" presStyleCnt="10" custScaleX="105602" custScaleY="13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54AED-78D5-4B50-A2D1-537E478B1BD0}" type="pres">
      <dgm:prSet presAssocID="{661744EF-032A-48F2-8D36-FA1C9312E4FF}" presName="rect2" presStyleLbl="fgImgPlace1" presStyleIdx="4" presStyleCnt="10" custLinFactNeighborX="-13580" custLinFactNeighborY="1149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DB87B010-6DC9-48DB-9907-2DD89869935C}" type="pres">
      <dgm:prSet presAssocID="{24A65782-8977-4D8A-A7CC-DDEA631BFD24}" presName="sibTrans" presStyleCnt="0"/>
      <dgm:spPr/>
    </dgm:pt>
    <dgm:pt modelId="{2DACC6FD-8AFC-4B86-8DC2-CB91084695C5}" type="pres">
      <dgm:prSet presAssocID="{997DFCA8-8D69-4818-92C0-62484AB0BF5C}" presName="composite" presStyleCnt="0"/>
      <dgm:spPr/>
    </dgm:pt>
    <dgm:pt modelId="{026E9417-CCAA-4475-B86A-2F8C41FED2AD}" type="pres">
      <dgm:prSet presAssocID="{997DFCA8-8D69-4818-92C0-62484AB0BF5C}" presName="rect1" presStyleLbl="trAlignAcc1" presStyleIdx="5" presStyleCnt="10" custScaleX="105602" custScaleY="13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65C9C-C3F6-4444-B2A7-55141281D016}" type="pres">
      <dgm:prSet presAssocID="{997DFCA8-8D69-4818-92C0-62484AB0BF5C}" presName="rect2" presStyleLbl="fgImgPlace1" presStyleIdx="5" presStyleCnt="10" custLinFactNeighborX="-13580" custLinFactNeighborY="1149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D8B49EDA-E816-465F-A7EA-77C1BC9A0D69}" type="pres">
      <dgm:prSet presAssocID="{D2B2771B-5679-4477-A07D-985D1ABE20C9}" presName="sibTrans" presStyleCnt="0"/>
      <dgm:spPr/>
    </dgm:pt>
    <dgm:pt modelId="{67CC361F-BD5A-4F10-BBF8-5E9B7BFE2DD3}" type="pres">
      <dgm:prSet presAssocID="{D0CE2EFD-3083-41CB-AB08-37D04E92D3C6}" presName="composite" presStyleCnt="0"/>
      <dgm:spPr/>
    </dgm:pt>
    <dgm:pt modelId="{97BEF291-60CE-4A97-9699-562ED99F934F}" type="pres">
      <dgm:prSet presAssocID="{D0CE2EFD-3083-41CB-AB08-37D04E92D3C6}" presName="rect1" presStyleLbl="trAlignAcc1" presStyleIdx="6" presStyleCnt="10" custScaleX="105602" custScaleY="13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CF39B-7313-4ECF-9238-031AA0F3C601}" type="pres">
      <dgm:prSet presAssocID="{D0CE2EFD-3083-41CB-AB08-37D04E92D3C6}" presName="rect2" presStyleLbl="fgImgPlace1" presStyleIdx="6" presStyleCnt="10" custLinFactNeighborX="-331" custLinFactNeighborY="1149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A0E47FC3-823A-4907-BC01-9C8A466CFAC3}" type="pres">
      <dgm:prSet presAssocID="{26395765-A97F-4C0A-865E-367EA64BDAF8}" presName="sibTrans" presStyleCnt="0"/>
      <dgm:spPr/>
    </dgm:pt>
    <dgm:pt modelId="{2B5AADCF-02DC-433D-8A7A-FF7CC047A2F0}" type="pres">
      <dgm:prSet presAssocID="{59A1B6C2-75FB-4D42-8DDC-BF13EF6CE0DB}" presName="composite" presStyleCnt="0"/>
      <dgm:spPr/>
    </dgm:pt>
    <dgm:pt modelId="{AF8900BA-3B20-42D5-9B08-21D6DBDC41A9}" type="pres">
      <dgm:prSet presAssocID="{59A1B6C2-75FB-4D42-8DDC-BF13EF6CE0DB}" presName="rect1" presStyleLbl="trAlignAcc1" presStyleIdx="7" presStyleCnt="10" custScaleX="105602" custScaleY="13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FC8F5-BB98-460E-8217-AC034829099E}" type="pres">
      <dgm:prSet presAssocID="{59A1B6C2-75FB-4D42-8DDC-BF13EF6CE0DB}" presName="rect2" presStyleLbl="fgImgPlace1" presStyleIdx="7" presStyleCnt="10" custLinFactNeighborX="-13580" custLinFactNeighborY="1149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6A9507DA-601A-4EAA-B161-8377C56F2C07}" type="pres">
      <dgm:prSet presAssocID="{A9E0844D-4A98-417B-974C-A382C7BE895D}" presName="sibTrans" presStyleCnt="0"/>
      <dgm:spPr/>
    </dgm:pt>
    <dgm:pt modelId="{11478B42-A967-402B-BC1F-9829344CC4D7}" type="pres">
      <dgm:prSet presAssocID="{86867A07-F0C6-4A6F-A89E-5E86DC775201}" presName="composite" presStyleCnt="0"/>
      <dgm:spPr/>
    </dgm:pt>
    <dgm:pt modelId="{6CA456BF-5839-4EF8-A5FE-4746CFA89322}" type="pres">
      <dgm:prSet presAssocID="{86867A07-F0C6-4A6F-A89E-5E86DC775201}" presName="rect1" presStyleLbl="trAlignAcc1" presStyleIdx="8" presStyleCnt="10" custScaleX="105602" custScaleY="13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1F7B9-28E3-4C5A-BCED-3147E7D06825}" type="pres">
      <dgm:prSet presAssocID="{86867A07-F0C6-4A6F-A89E-5E86DC775201}" presName="rect2" presStyleLbl="fgImgPlace1" presStyleIdx="8" presStyleCnt="10" custLinFactNeighborX="-13580" custLinFactNeighborY="1149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6612A1A3-7B1B-4E49-9A35-DA44D0FF158F}" type="pres">
      <dgm:prSet presAssocID="{F9891C20-BF0A-4BA5-AB50-42FB68A8B36B}" presName="sibTrans" presStyleCnt="0"/>
      <dgm:spPr/>
    </dgm:pt>
    <dgm:pt modelId="{D10614FF-2EA8-41C5-9860-9CFEF2A28295}" type="pres">
      <dgm:prSet presAssocID="{1C6B18DB-5F46-4C1C-AB14-7C41283F1618}" presName="composite" presStyleCnt="0"/>
      <dgm:spPr/>
    </dgm:pt>
    <dgm:pt modelId="{F5E5C171-EFCA-4D3E-8601-F81C1DFC102F}" type="pres">
      <dgm:prSet presAssocID="{1C6B18DB-5F46-4C1C-AB14-7C41283F1618}" presName="rect1" presStyleLbl="trAlignAcc1" presStyleIdx="9" presStyleCnt="10" custScaleX="105602" custScaleY="13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4F384-46A2-45D7-9A2C-BA28983D6E35}" type="pres">
      <dgm:prSet presAssocID="{1C6B18DB-5F46-4C1C-AB14-7C41283F1618}" presName="rect2" presStyleLbl="fgImgPlace1" presStyleIdx="9" presStyleCnt="10" custLinFactNeighborX="-13580" custLinFactNeighborY="1149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D9E3113C-C135-4DFE-9037-09CCE925555D}" srcId="{43175DAE-20F3-4172-9FE8-96D1C9EFD12A}" destId="{59A1B6C2-75FB-4D42-8DDC-BF13EF6CE0DB}" srcOrd="7" destOrd="0" parTransId="{769A6F7F-30AA-4147-8F25-30229CD99EF4}" sibTransId="{A9E0844D-4A98-417B-974C-A382C7BE895D}"/>
    <dgm:cxn modelId="{11DC57A1-A848-4076-ACFE-A5F24564998F}" srcId="{43175DAE-20F3-4172-9FE8-96D1C9EFD12A}" destId="{86867A07-F0C6-4A6F-A89E-5E86DC775201}" srcOrd="8" destOrd="0" parTransId="{C80EF37A-A297-4813-83E1-7D108CA9D923}" sibTransId="{F9891C20-BF0A-4BA5-AB50-42FB68A8B36B}"/>
    <dgm:cxn modelId="{18A61611-B23C-4D54-8456-1C7286096373}" type="presOf" srcId="{661744EF-032A-48F2-8D36-FA1C9312E4FF}" destId="{380558A0-8397-40CB-A8B8-D20358446182}" srcOrd="0" destOrd="0" presId="urn:microsoft.com/office/officeart/2008/layout/PictureStrips"/>
    <dgm:cxn modelId="{658FAD3E-8D43-4D60-B955-87CA77992AC6}" type="presOf" srcId="{59A1B6C2-75FB-4D42-8DDC-BF13EF6CE0DB}" destId="{AF8900BA-3B20-42D5-9B08-21D6DBDC41A9}" srcOrd="0" destOrd="0" presId="urn:microsoft.com/office/officeart/2008/layout/PictureStrips"/>
    <dgm:cxn modelId="{87F04C35-31B9-4C83-B85F-821CAAACBF0E}" type="presOf" srcId="{E6768641-83A0-498D-A495-21A0342044AE}" destId="{A60DB3CD-D3B5-4B83-A6E0-2F23EB1AEE5C}" srcOrd="0" destOrd="0" presId="urn:microsoft.com/office/officeart/2008/layout/PictureStrips"/>
    <dgm:cxn modelId="{734E2E0F-15E6-491C-9EAA-EE5BD83828F7}" type="presOf" srcId="{43175DAE-20F3-4172-9FE8-96D1C9EFD12A}" destId="{E62B7956-B880-4FCF-B698-2D262E7A6AA5}" srcOrd="0" destOrd="0" presId="urn:microsoft.com/office/officeart/2008/layout/PictureStrips"/>
    <dgm:cxn modelId="{73BF7259-4B77-4623-9F12-58CED201F5CB}" srcId="{43175DAE-20F3-4172-9FE8-96D1C9EFD12A}" destId="{997DFCA8-8D69-4818-92C0-62484AB0BF5C}" srcOrd="5" destOrd="0" parTransId="{40CEDB56-54A1-4916-87E9-5B567D159D5D}" sibTransId="{D2B2771B-5679-4477-A07D-985D1ABE20C9}"/>
    <dgm:cxn modelId="{A3894195-0DCF-4A31-943F-BB4FF6FB7C47}" srcId="{43175DAE-20F3-4172-9FE8-96D1C9EFD12A}" destId="{661744EF-032A-48F2-8D36-FA1C9312E4FF}" srcOrd="4" destOrd="0" parTransId="{5427FA38-160C-451C-94B7-1EC75DF72E7F}" sibTransId="{24A65782-8977-4D8A-A7CC-DDEA631BFD24}"/>
    <dgm:cxn modelId="{AAEC512A-9A8F-47AF-851D-B430620DC5D8}" srcId="{43175DAE-20F3-4172-9FE8-96D1C9EFD12A}" destId="{E6768641-83A0-498D-A495-21A0342044AE}" srcOrd="1" destOrd="0" parTransId="{661E85E2-53D8-45F9-829B-C4D45B16C8F5}" sibTransId="{5CFE1529-5567-46D2-8ED7-76380177585D}"/>
    <dgm:cxn modelId="{AE83307D-6A27-47AE-BF0B-C4F5DF7029D2}" type="presOf" srcId="{593CE10C-AC13-4BF6-9683-1C8F2967EF33}" destId="{7B11B17A-DD10-4B90-BB5E-864455FE2703}" srcOrd="0" destOrd="0" presId="urn:microsoft.com/office/officeart/2008/layout/PictureStrips"/>
    <dgm:cxn modelId="{3D626D2A-EBD5-482E-A398-7960138AA411}" srcId="{43175DAE-20F3-4172-9FE8-96D1C9EFD12A}" destId="{1C6B18DB-5F46-4C1C-AB14-7C41283F1618}" srcOrd="9" destOrd="0" parTransId="{55EEEAE2-AC70-4AF7-AB53-51234ECA3107}" sibTransId="{C0BF6F9B-2698-4DAC-A1E4-251C8F1980CB}"/>
    <dgm:cxn modelId="{2AF98A54-0012-4378-9D6A-49CA07F3D98D}" srcId="{43175DAE-20F3-4172-9FE8-96D1C9EFD12A}" destId="{D0CE2EFD-3083-41CB-AB08-37D04E92D3C6}" srcOrd="6" destOrd="0" parTransId="{9EC5286C-F9A6-4C49-BF74-8739E7A15BE8}" sibTransId="{26395765-A97F-4C0A-865E-367EA64BDAF8}"/>
    <dgm:cxn modelId="{F49DA154-C7CC-4857-A557-26D0F01D95B0}" type="presOf" srcId="{86867A07-F0C6-4A6F-A89E-5E86DC775201}" destId="{6CA456BF-5839-4EF8-A5FE-4746CFA89322}" srcOrd="0" destOrd="0" presId="urn:microsoft.com/office/officeart/2008/layout/PictureStrips"/>
    <dgm:cxn modelId="{CF7251BE-B7B8-47FE-BCFD-00ACAF236082}" type="presOf" srcId="{1C6B18DB-5F46-4C1C-AB14-7C41283F1618}" destId="{F5E5C171-EFCA-4D3E-8601-F81C1DFC102F}" srcOrd="0" destOrd="0" presId="urn:microsoft.com/office/officeart/2008/layout/PictureStrips"/>
    <dgm:cxn modelId="{27EAD1A7-1CC1-49F9-88F3-ABA6B1D8D211}" srcId="{43175DAE-20F3-4172-9FE8-96D1C9EFD12A}" destId="{593CE10C-AC13-4BF6-9683-1C8F2967EF33}" srcOrd="0" destOrd="0" parTransId="{8CC2E1DA-9B2A-4990-8150-0D76CA570D6F}" sibTransId="{CF05A346-473B-4948-A6C0-D6A3782B133A}"/>
    <dgm:cxn modelId="{5209B461-5234-4F16-B0A6-0BD501BF4046}" srcId="{43175DAE-20F3-4172-9FE8-96D1C9EFD12A}" destId="{1F1ED7EE-9145-4168-8F13-931A21D8701E}" srcOrd="3" destOrd="0" parTransId="{33EC7956-B7DE-4FF3-B173-856CB61EA6FC}" sibTransId="{02C3297B-27C7-4B3D-A8D4-123D2E23B771}"/>
    <dgm:cxn modelId="{FC98CFDC-2477-4053-BABC-6B1FEC35D154}" type="presOf" srcId="{5C5279E4-5D63-4455-B314-7A46F77E6277}" destId="{BBC26962-FDC4-4897-B1BC-0197C2AF8FA3}" srcOrd="0" destOrd="0" presId="urn:microsoft.com/office/officeart/2008/layout/PictureStrips"/>
    <dgm:cxn modelId="{57178C42-587F-445D-8170-B638A7FCE945}" srcId="{43175DAE-20F3-4172-9FE8-96D1C9EFD12A}" destId="{5C5279E4-5D63-4455-B314-7A46F77E6277}" srcOrd="2" destOrd="0" parTransId="{8307BFC4-3701-4DB0-B689-E122EAE0ADF2}" sibTransId="{9002918B-FAE5-455A-B082-A74A6E99A9F0}"/>
    <dgm:cxn modelId="{110150F6-66D8-40B0-BB75-5A96394809C7}" type="presOf" srcId="{997DFCA8-8D69-4818-92C0-62484AB0BF5C}" destId="{026E9417-CCAA-4475-B86A-2F8C41FED2AD}" srcOrd="0" destOrd="0" presId="urn:microsoft.com/office/officeart/2008/layout/PictureStrips"/>
    <dgm:cxn modelId="{4CE20748-A305-4A69-BD0B-9DD4BD91F4A1}" type="presOf" srcId="{1F1ED7EE-9145-4168-8F13-931A21D8701E}" destId="{BA37D9FA-214E-4A80-8F2D-BE8F00DCD08C}" srcOrd="0" destOrd="0" presId="urn:microsoft.com/office/officeart/2008/layout/PictureStrips"/>
    <dgm:cxn modelId="{C3C89F40-0F10-4BDA-8884-B9A65194BF0A}" type="presOf" srcId="{D0CE2EFD-3083-41CB-AB08-37D04E92D3C6}" destId="{97BEF291-60CE-4A97-9699-562ED99F934F}" srcOrd="0" destOrd="0" presId="urn:microsoft.com/office/officeart/2008/layout/PictureStrips"/>
    <dgm:cxn modelId="{6A041D1D-1476-4822-BB7F-E5BE3F8D1DFE}" type="presParOf" srcId="{E62B7956-B880-4FCF-B698-2D262E7A6AA5}" destId="{E928B06E-93C1-483F-9C6A-3CA81D444D18}" srcOrd="0" destOrd="0" presId="urn:microsoft.com/office/officeart/2008/layout/PictureStrips"/>
    <dgm:cxn modelId="{7EA4C229-DD7C-4C9D-801B-03FC118B546F}" type="presParOf" srcId="{E928B06E-93C1-483F-9C6A-3CA81D444D18}" destId="{7B11B17A-DD10-4B90-BB5E-864455FE2703}" srcOrd="0" destOrd="0" presId="urn:microsoft.com/office/officeart/2008/layout/PictureStrips"/>
    <dgm:cxn modelId="{46039B55-44E6-48DE-ABCF-2F5FB1B8BFA1}" type="presParOf" srcId="{E928B06E-93C1-483F-9C6A-3CA81D444D18}" destId="{270F06D1-519E-4D48-AF42-20C7BAB90023}" srcOrd="1" destOrd="0" presId="urn:microsoft.com/office/officeart/2008/layout/PictureStrips"/>
    <dgm:cxn modelId="{0EC512F4-A00F-4B0F-8A45-5FA2FC3FD9A4}" type="presParOf" srcId="{E62B7956-B880-4FCF-B698-2D262E7A6AA5}" destId="{31466ED8-17CE-46E8-B845-B66D3A165BCF}" srcOrd="1" destOrd="0" presId="urn:microsoft.com/office/officeart/2008/layout/PictureStrips"/>
    <dgm:cxn modelId="{2E9D230D-434F-4041-B806-1A615236B7C2}" type="presParOf" srcId="{E62B7956-B880-4FCF-B698-2D262E7A6AA5}" destId="{C5ADC7F6-9CE2-4DF8-94C0-611283187055}" srcOrd="2" destOrd="0" presId="urn:microsoft.com/office/officeart/2008/layout/PictureStrips"/>
    <dgm:cxn modelId="{710DB548-7E88-4666-8D92-97CA8D0298AE}" type="presParOf" srcId="{C5ADC7F6-9CE2-4DF8-94C0-611283187055}" destId="{A60DB3CD-D3B5-4B83-A6E0-2F23EB1AEE5C}" srcOrd="0" destOrd="0" presId="urn:microsoft.com/office/officeart/2008/layout/PictureStrips"/>
    <dgm:cxn modelId="{D48D5C70-3CAE-4FDC-8B81-DA50BC44DB10}" type="presParOf" srcId="{C5ADC7F6-9CE2-4DF8-94C0-611283187055}" destId="{CF8893F0-9D9F-45DF-A821-27615BF45311}" srcOrd="1" destOrd="0" presId="urn:microsoft.com/office/officeart/2008/layout/PictureStrips"/>
    <dgm:cxn modelId="{52D4DAA5-63E0-4900-91DD-5D181CA2AB92}" type="presParOf" srcId="{E62B7956-B880-4FCF-B698-2D262E7A6AA5}" destId="{8A13473F-DE02-44CC-B54E-E5B3FEDCDFFC}" srcOrd="3" destOrd="0" presId="urn:microsoft.com/office/officeart/2008/layout/PictureStrips"/>
    <dgm:cxn modelId="{EAE0027C-F053-48E1-B12F-3BC33F4C5122}" type="presParOf" srcId="{E62B7956-B880-4FCF-B698-2D262E7A6AA5}" destId="{CF2F520D-73B5-49D2-A016-1FD1FE408472}" srcOrd="4" destOrd="0" presId="urn:microsoft.com/office/officeart/2008/layout/PictureStrips"/>
    <dgm:cxn modelId="{C869D690-FFED-48FD-BB6A-F05065636FC4}" type="presParOf" srcId="{CF2F520D-73B5-49D2-A016-1FD1FE408472}" destId="{BBC26962-FDC4-4897-B1BC-0197C2AF8FA3}" srcOrd="0" destOrd="0" presId="urn:microsoft.com/office/officeart/2008/layout/PictureStrips"/>
    <dgm:cxn modelId="{9099A6C2-2A0F-453C-8446-C686522CA9B7}" type="presParOf" srcId="{CF2F520D-73B5-49D2-A016-1FD1FE408472}" destId="{490961F7-92D2-4B6B-863A-B7A269EEFF38}" srcOrd="1" destOrd="0" presId="urn:microsoft.com/office/officeart/2008/layout/PictureStrips"/>
    <dgm:cxn modelId="{EDACFCAE-56F3-4611-AE8F-D6CECB9AD6D8}" type="presParOf" srcId="{E62B7956-B880-4FCF-B698-2D262E7A6AA5}" destId="{88349BCB-3412-4A03-AB1A-C75537ADB53D}" srcOrd="5" destOrd="0" presId="urn:microsoft.com/office/officeart/2008/layout/PictureStrips"/>
    <dgm:cxn modelId="{09938F89-53BB-4C94-BFFC-A5F8304C184D}" type="presParOf" srcId="{E62B7956-B880-4FCF-B698-2D262E7A6AA5}" destId="{4F95D771-2F4E-4C6C-8EDD-57E1F75EB4D7}" srcOrd="6" destOrd="0" presId="urn:microsoft.com/office/officeart/2008/layout/PictureStrips"/>
    <dgm:cxn modelId="{6CC735E3-DD66-46F4-AC89-1587BA4FB9FF}" type="presParOf" srcId="{4F95D771-2F4E-4C6C-8EDD-57E1F75EB4D7}" destId="{BA37D9FA-214E-4A80-8F2D-BE8F00DCD08C}" srcOrd="0" destOrd="0" presId="urn:microsoft.com/office/officeart/2008/layout/PictureStrips"/>
    <dgm:cxn modelId="{68160DBA-6BAC-4FBD-9F9B-137FACB0B1CA}" type="presParOf" srcId="{4F95D771-2F4E-4C6C-8EDD-57E1F75EB4D7}" destId="{5EE6C6CD-DB53-4097-9939-43A6BCF1CC53}" srcOrd="1" destOrd="0" presId="urn:microsoft.com/office/officeart/2008/layout/PictureStrips"/>
    <dgm:cxn modelId="{84D2A304-4D12-48C7-AA78-2DCE50916FF5}" type="presParOf" srcId="{E62B7956-B880-4FCF-B698-2D262E7A6AA5}" destId="{4AE3A3DB-4E46-46E1-8A30-A0844F3F846E}" srcOrd="7" destOrd="0" presId="urn:microsoft.com/office/officeart/2008/layout/PictureStrips"/>
    <dgm:cxn modelId="{BBB12516-BA81-4F93-AB4C-2CAA8ED8903B}" type="presParOf" srcId="{E62B7956-B880-4FCF-B698-2D262E7A6AA5}" destId="{407048E0-8138-4A2F-B3A1-2C980986E74D}" srcOrd="8" destOrd="0" presId="urn:microsoft.com/office/officeart/2008/layout/PictureStrips"/>
    <dgm:cxn modelId="{2B93BFDC-25B2-4A04-A9BF-2DF07C9C0C28}" type="presParOf" srcId="{407048E0-8138-4A2F-B3A1-2C980986E74D}" destId="{380558A0-8397-40CB-A8B8-D20358446182}" srcOrd="0" destOrd="0" presId="urn:microsoft.com/office/officeart/2008/layout/PictureStrips"/>
    <dgm:cxn modelId="{66893553-BB37-4315-96E1-B8F6F84A6435}" type="presParOf" srcId="{407048E0-8138-4A2F-B3A1-2C980986E74D}" destId="{F9A54AED-78D5-4B50-A2D1-537E478B1BD0}" srcOrd="1" destOrd="0" presId="urn:microsoft.com/office/officeart/2008/layout/PictureStrips"/>
    <dgm:cxn modelId="{8F0D65DA-FED7-47B2-89E7-6349F73EF0C2}" type="presParOf" srcId="{E62B7956-B880-4FCF-B698-2D262E7A6AA5}" destId="{DB87B010-6DC9-48DB-9907-2DD89869935C}" srcOrd="9" destOrd="0" presId="urn:microsoft.com/office/officeart/2008/layout/PictureStrips"/>
    <dgm:cxn modelId="{5110176E-A79A-435F-BC14-C21C79DF78B0}" type="presParOf" srcId="{E62B7956-B880-4FCF-B698-2D262E7A6AA5}" destId="{2DACC6FD-8AFC-4B86-8DC2-CB91084695C5}" srcOrd="10" destOrd="0" presId="urn:microsoft.com/office/officeart/2008/layout/PictureStrips"/>
    <dgm:cxn modelId="{08781525-351D-4152-A0D4-80EEF023F877}" type="presParOf" srcId="{2DACC6FD-8AFC-4B86-8DC2-CB91084695C5}" destId="{026E9417-CCAA-4475-B86A-2F8C41FED2AD}" srcOrd="0" destOrd="0" presId="urn:microsoft.com/office/officeart/2008/layout/PictureStrips"/>
    <dgm:cxn modelId="{52BBE4AD-E417-4A06-ABF6-8E7C6AA15D79}" type="presParOf" srcId="{2DACC6FD-8AFC-4B86-8DC2-CB91084695C5}" destId="{A7465C9C-C3F6-4444-B2A7-55141281D016}" srcOrd="1" destOrd="0" presId="urn:microsoft.com/office/officeart/2008/layout/PictureStrips"/>
    <dgm:cxn modelId="{971DBA9F-C057-4F2B-9436-95C575F317D8}" type="presParOf" srcId="{E62B7956-B880-4FCF-B698-2D262E7A6AA5}" destId="{D8B49EDA-E816-465F-A7EA-77C1BC9A0D69}" srcOrd="11" destOrd="0" presId="urn:microsoft.com/office/officeart/2008/layout/PictureStrips"/>
    <dgm:cxn modelId="{14ED4B35-17A4-47F0-B32B-865DB090FE5E}" type="presParOf" srcId="{E62B7956-B880-4FCF-B698-2D262E7A6AA5}" destId="{67CC361F-BD5A-4F10-BBF8-5E9B7BFE2DD3}" srcOrd="12" destOrd="0" presId="urn:microsoft.com/office/officeart/2008/layout/PictureStrips"/>
    <dgm:cxn modelId="{A17D35E6-192C-4B0E-B95A-0746C44B005E}" type="presParOf" srcId="{67CC361F-BD5A-4F10-BBF8-5E9B7BFE2DD3}" destId="{97BEF291-60CE-4A97-9699-562ED99F934F}" srcOrd="0" destOrd="0" presId="urn:microsoft.com/office/officeart/2008/layout/PictureStrips"/>
    <dgm:cxn modelId="{705A1F4A-2AB1-4CCD-BB0E-06FA731C06E5}" type="presParOf" srcId="{67CC361F-BD5A-4F10-BBF8-5E9B7BFE2DD3}" destId="{AEACF39B-7313-4ECF-9238-031AA0F3C601}" srcOrd="1" destOrd="0" presId="urn:microsoft.com/office/officeart/2008/layout/PictureStrips"/>
    <dgm:cxn modelId="{15876A44-A8F7-42C0-A465-149464E17C3F}" type="presParOf" srcId="{E62B7956-B880-4FCF-B698-2D262E7A6AA5}" destId="{A0E47FC3-823A-4907-BC01-9C8A466CFAC3}" srcOrd="13" destOrd="0" presId="urn:microsoft.com/office/officeart/2008/layout/PictureStrips"/>
    <dgm:cxn modelId="{03C1A69B-8C86-48C0-ADFD-8FCA22D38F40}" type="presParOf" srcId="{E62B7956-B880-4FCF-B698-2D262E7A6AA5}" destId="{2B5AADCF-02DC-433D-8A7A-FF7CC047A2F0}" srcOrd="14" destOrd="0" presId="urn:microsoft.com/office/officeart/2008/layout/PictureStrips"/>
    <dgm:cxn modelId="{8A6F0976-F0F1-47EE-A4D9-EB8D00A72F2F}" type="presParOf" srcId="{2B5AADCF-02DC-433D-8A7A-FF7CC047A2F0}" destId="{AF8900BA-3B20-42D5-9B08-21D6DBDC41A9}" srcOrd="0" destOrd="0" presId="urn:microsoft.com/office/officeart/2008/layout/PictureStrips"/>
    <dgm:cxn modelId="{F8E66F38-40DF-48B0-88E0-627EF4C5A08C}" type="presParOf" srcId="{2B5AADCF-02DC-433D-8A7A-FF7CC047A2F0}" destId="{EDAFC8F5-BB98-460E-8217-AC034829099E}" srcOrd="1" destOrd="0" presId="urn:microsoft.com/office/officeart/2008/layout/PictureStrips"/>
    <dgm:cxn modelId="{B4F3C2B2-B4B5-4B45-A9A7-36BAFD7A6FB2}" type="presParOf" srcId="{E62B7956-B880-4FCF-B698-2D262E7A6AA5}" destId="{6A9507DA-601A-4EAA-B161-8377C56F2C07}" srcOrd="15" destOrd="0" presId="urn:microsoft.com/office/officeart/2008/layout/PictureStrips"/>
    <dgm:cxn modelId="{D5F5AF70-33D0-4F47-B7DC-F881FEA377C0}" type="presParOf" srcId="{E62B7956-B880-4FCF-B698-2D262E7A6AA5}" destId="{11478B42-A967-402B-BC1F-9829344CC4D7}" srcOrd="16" destOrd="0" presId="urn:microsoft.com/office/officeart/2008/layout/PictureStrips"/>
    <dgm:cxn modelId="{C7584EA7-1CDF-47B1-B3E7-545EB55C1994}" type="presParOf" srcId="{11478B42-A967-402B-BC1F-9829344CC4D7}" destId="{6CA456BF-5839-4EF8-A5FE-4746CFA89322}" srcOrd="0" destOrd="0" presId="urn:microsoft.com/office/officeart/2008/layout/PictureStrips"/>
    <dgm:cxn modelId="{0F30D7C8-FBB5-4C8E-B0F0-6DC95B2AE889}" type="presParOf" srcId="{11478B42-A967-402B-BC1F-9829344CC4D7}" destId="{D8F1F7B9-28E3-4C5A-BCED-3147E7D06825}" srcOrd="1" destOrd="0" presId="urn:microsoft.com/office/officeart/2008/layout/PictureStrips"/>
    <dgm:cxn modelId="{34C707AE-0B68-4B62-BC6F-3B009AED2DBD}" type="presParOf" srcId="{E62B7956-B880-4FCF-B698-2D262E7A6AA5}" destId="{6612A1A3-7B1B-4E49-9A35-DA44D0FF158F}" srcOrd="17" destOrd="0" presId="urn:microsoft.com/office/officeart/2008/layout/PictureStrips"/>
    <dgm:cxn modelId="{5CC34667-CC3A-4693-97AF-A957A9897B87}" type="presParOf" srcId="{E62B7956-B880-4FCF-B698-2D262E7A6AA5}" destId="{D10614FF-2EA8-41C5-9860-9CFEF2A28295}" srcOrd="18" destOrd="0" presId="urn:microsoft.com/office/officeart/2008/layout/PictureStrips"/>
    <dgm:cxn modelId="{46E94F75-F72A-41D9-A2F7-24CD227A30B0}" type="presParOf" srcId="{D10614FF-2EA8-41C5-9860-9CFEF2A28295}" destId="{F5E5C171-EFCA-4D3E-8601-F81C1DFC102F}" srcOrd="0" destOrd="0" presId="urn:microsoft.com/office/officeart/2008/layout/PictureStrips"/>
    <dgm:cxn modelId="{CB2F669C-C155-4D02-8DEB-B1E89B7FBAB4}" type="presParOf" srcId="{D10614FF-2EA8-41C5-9860-9CFEF2A28295}" destId="{C4D4F384-46A2-45D7-9A2C-BA28983D6E3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12F84D-90D0-4DA0-B7F0-651A063E198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42E01-4FD8-433C-BCD3-50415B9237F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6666"/>
        </a:solidFill>
      </dgm:spPr>
      <dgm:t>
        <a:bodyPr/>
        <a:lstStyle/>
        <a:p>
          <a:r>
            <a:rPr lang="ru-RU" sz="1600" b="1" dirty="0" smtClean="0">
              <a:solidFill>
                <a:srgbClr val="FFFFFF"/>
              </a:solidFill>
              <a:latin typeface="Candara" panose="020E0502030303020204" pitchFamily="34" charset="0"/>
            </a:rPr>
            <a:t>Семинар-практикум «Профориентация поколения Z. Вызовы и решения» в рамках деловой программы VIII регионального чемпионата «Молодые профессионалы» (</a:t>
          </a:r>
          <a:r>
            <a:rPr lang="ru-RU" sz="1600" b="1" dirty="0" err="1" smtClean="0">
              <a:solidFill>
                <a:srgbClr val="FFFFFF"/>
              </a:solidFill>
              <a:latin typeface="Candara" panose="020E0502030303020204" pitchFamily="34" charset="0"/>
            </a:rPr>
            <a:t>WorldSkills</a:t>
          </a:r>
          <a:r>
            <a:rPr lang="ru-RU" sz="1600" b="1" dirty="0" smtClean="0">
              <a:solidFill>
                <a:srgbClr val="FFFFFF"/>
              </a:solidFill>
              <a:latin typeface="Candara" panose="020E0502030303020204" pitchFamily="34" charset="0"/>
            </a:rPr>
            <a:t> </a:t>
          </a:r>
          <a:r>
            <a:rPr lang="ru-RU" sz="1600" b="1" dirty="0" err="1" smtClean="0">
              <a:solidFill>
                <a:srgbClr val="FFFFFF"/>
              </a:solidFill>
              <a:latin typeface="Candara" panose="020E0502030303020204" pitchFamily="34" charset="0"/>
            </a:rPr>
            <a:t>Russia</a:t>
          </a:r>
          <a:r>
            <a:rPr lang="ru-RU" sz="1600" b="1" dirty="0" smtClean="0">
              <a:solidFill>
                <a:srgbClr val="FFFFFF"/>
              </a:solidFill>
              <a:latin typeface="Candara" panose="020E0502030303020204" pitchFamily="34" charset="0"/>
            </a:rPr>
            <a:t>)</a:t>
          </a:r>
        </a:p>
        <a:p>
          <a:r>
            <a:rPr lang="ru-RU" sz="1600" b="1" dirty="0" smtClean="0">
              <a:solidFill>
                <a:srgbClr val="FFFFFF"/>
              </a:solidFill>
              <a:latin typeface="Candara" panose="020E0502030303020204" pitchFamily="34" charset="0"/>
            </a:rPr>
            <a:t/>
          </a:r>
          <a:br>
            <a:rPr lang="ru-RU" sz="1600" b="1" dirty="0" smtClean="0">
              <a:solidFill>
                <a:srgbClr val="FFFFFF"/>
              </a:solidFill>
              <a:latin typeface="Candara" panose="020E0502030303020204" pitchFamily="34" charset="0"/>
            </a:rPr>
          </a:b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28 февраля 2020 года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BE167F18-F077-426A-B5C9-4C33B7C8F02C}" type="parTrans" cxnId="{B2BC1E59-1D2E-4F41-A928-E2CB0F499A05}">
      <dgm:prSet/>
      <dgm:spPr/>
      <dgm:t>
        <a:bodyPr/>
        <a:lstStyle/>
        <a:p>
          <a:endParaRPr lang="ru-RU" sz="1600">
            <a:latin typeface="Candara" panose="020E0502030303020204" pitchFamily="34" charset="0"/>
          </a:endParaRPr>
        </a:p>
      </dgm:t>
    </dgm:pt>
    <dgm:pt modelId="{41E65F44-D383-4BA5-BE7E-A2B53E718237}" type="sibTrans" cxnId="{B2BC1E59-1D2E-4F41-A928-E2CB0F499A05}">
      <dgm:prSet/>
      <dgm:spPr/>
      <dgm:t>
        <a:bodyPr/>
        <a:lstStyle/>
        <a:p>
          <a:endParaRPr lang="ru-RU" sz="1600">
            <a:latin typeface="Candara" panose="020E0502030303020204" pitchFamily="34" charset="0"/>
          </a:endParaRPr>
        </a:p>
      </dgm:t>
    </dgm:pt>
    <dgm:pt modelId="{9EC44FAA-138E-4E87-AAD0-D8855EB00DA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6666"/>
        </a:solidFill>
      </dgm:spPr>
      <dgm:t>
        <a:bodyPr/>
        <a:lstStyle/>
        <a:p>
          <a:r>
            <a:rPr lang="ru-RU" sz="1600" b="1" dirty="0" smtClean="0">
              <a:solidFill>
                <a:srgbClr val="FFFFFF"/>
              </a:solidFill>
              <a:latin typeface="Candara" panose="020E0502030303020204" pitchFamily="34" charset="0"/>
            </a:rPr>
            <a:t>Педагогическая панорама инновационных интерактивных площадок в рамках управленческой сессии «Профессиональное образование как драйвер социально-экономического развития региона»</a:t>
          </a:r>
        </a:p>
        <a:p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28 августа 2019 года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3DC72863-584B-48A6-BE00-2FDAC634F761}" type="parTrans" cxnId="{95F4F4B0-144A-42C1-BF82-A20619F9FF5C}">
      <dgm:prSet/>
      <dgm:spPr/>
      <dgm:t>
        <a:bodyPr/>
        <a:lstStyle/>
        <a:p>
          <a:endParaRPr lang="ru-RU" sz="1600">
            <a:latin typeface="Candara" panose="020E0502030303020204" pitchFamily="34" charset="0"/>
          </a:endParaRPr>
        </a:p>
      </dgm:t>
    </dgm:pt>
    <dgm:pt modelId="{0080407D-A30C-4BEB-AD9A-C58417F30AFA}" type="sibTrans" cxnId="{95F4F4B0-144A-42C1-BF82-A20619F9FF5C}">
      <dgm:prSet/>
      <dgm:spPr/>
      <dgm:t>
        <a:bodyPr/>
        <a:lstStyle/>
        <a:p>
          <a:endParaRPr lang="ru-RU" sz="1600">
            <a:latin typeface="Candara" panose="020E0502030303020204" pitchFamily="34" charset="0"/>
          </a:endParaRPr>
        </a:p>
      </dgm:t>
    </dgm:pt>
    <dgm:pt modelId="{EEC2FB8A-9BD9-41CF-8337-0D62BEC3F3D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6666"/>
        </a:solidFill>
      </dgm:spPr>
      <dgm:t>
        <a:bodyPr/>
        <a:lstStyle/>
        <a:p>
          <a:r>
            <a:rPr lang="ru-RU" sz="1600" b="1" dirty="0" smtClean="0">
              <a:solidFill>
                <a:srgbClr val="FFFFFF"/>
              </a:solidFill>
              <a:latin typeface="Candara" panose="020E0502030303020204" pitchFamily="34" charset="0"/>
            </a:rPr>
            <a:t>Проектно-аналитический семинар  «Актуализация содержания образовательных программ подготовки медицинских работников среднего звена в рамках реализации национальных проектов «Образование» и «Здравоохранение» в рамках деловой программы VIII регионального чемпионата «Молодые профессионалы» (</a:t>
          </a:r>
          <a:r>
            <a:rPr lang="ru-RU" sz="1600" b="1" dirty="0" err="1" smtClean="0">
              <a:solidFill>
                <a:srgbClr val="FFFFFF"/>
              </a:solidFill>
              <a:latin typeface="Candara" panose="020E0502030303020204" pitchFamily="34" charset="0"/>
            </a:rPr>
            <a:t>WorldSkills</a:t>
          </a:r>
          <a:r>
            <a:rPr lang="ru-RU" sz="1600" b="1" dirty="0" smtClean="0">
              <a:solidFill>
                <a:srgbClr val="FFFFFF"/>
              </a:solidFill>
              <a:latin typeface="Candara" panose="020E0502030303020204" pitchFamily="34" charset="0"/>
            </a:rPr>
            <a:t> </a:t>
          </a:r>
          <a:r>
            <a:rPr lang="ru-RU" sz="1600" b="1" dirty="0" err="1" smtClean="0">
              <a:solidFill>
                <a:srgbClr val="FFFFFF"/>
              </a:solidFill>
              <a:latin typeface="Candara" panose="020E0502030303020204" pitchFamily="34" charset="0"/>
            </a:rPr>
            <a:t>Russia</a:t>
          </a:r>
          <a:r>
            <a:rPr lang="ru-RU" sz="1600" b="1" dirty="0" smtClean="0">
              <a:solidFill>
                <a:srgbClr val="FFFFFF"/>
              </a:solidFill>
              <a:latin typeface="Candara" panose="020E0502030303020204" pitchFamily="34" charset="0"/>
            </a:rPr>
            <a:t>)</a:t>
          </a:r>
          <a:br>
            <a:rPr lang="ru-RU" sz="1600" b="1" dirty="0" smtClean="0">
              <a:solidFill>
                <a:srgbClr val="FFFFFF"/>
              </a:solidFill>
              <a:latin typeface="Candara" panose="020E0502030303020204" pitchFamily="34" charset="0"/>
            </a:rPr>
          </a:b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28 февраля 2020 года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C4697209-CA7E-4168-96D1-E8D50C419965}" type="parTrans" cxnId="{BBF4A8E7-1C66-4613-A0A6-E67694B3555A}">
      <dgm:prSet/>
      <dgm:spPr/>
      <dgm:t>
        <a:bodyPr/>
        <a:lstStyle/>
        <a:p>
          <a:endParaRPr lang="ru-RU" sz="1600">
            <a:latin typeface="Candara" panose="020E0502030303020204" pitchFamily="34" charset="0"/>
          </a:endParaRPr>
        </a:p>
      </dgm:t>
    </dgm:pt>
    <dgm:pt modelId="{7ABA0604-8AD2-4DAC-8EDB-5207220E4442}" type="sibTrans" cxnId="{BBF4A8E7-1C66-4613-A0A6-E67694B3555A}">
      <dgm:prSet/>
      <dgm:spPr/>
      <dgm:t>
        <a:bodyPr/>
        <a:lstStyle/>
        <a:p>
          <a:endParaRPr lang="ru-RU" sz="1600">
            <a:latin typeface="Candara" panose="020E0502030303020204" pitchFamily="34" charset="0"/>
          </a:endParaRPr>
        </a:p>
      </dgm:t>
    </dgm:pt>
    <dgm:pt modelId="{A56F20D8-5F61-444B-A6E4-3F562072FA34}" type="pres">
      <dgm:prSet presAssocID="{2C12F84D-90D0-4DA0-B7F0-651A063E19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FCC8B-45F5-4FFE-9983-33C51E822D32}" type="pres">
      <dgm:prSet presAssocID="{B8E42E01-4FD8-433C-BCD3-50415B9237F1}" presName="node" presStyleLbl="node1" presStyleIdx="0" presStyleCnt="3" custScaleX="106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50BEE-11E4-4453-AFDA-F710C3B5D776}" type="pres">
      <dgm:prSet presAssocID="{41E65F44-D383-4BA5-BE7E-A2B53E718237}" presName="sibTrans" presStyleCnt="0"/>
      <dgm:spPr/>
    </dgm:pt>
    <dgm:pt modelId="{311EF1B4-5609-4DD5-910D-EF0FFF5CC2F3}" type="pres">
      <dgm:prSet presAssocID="{9EC44FAA-138E-4E87-AAD0-D8855EB00DAD}" presName="node" presStyleLbl="node1" presStyleIdx="1" presStyleCnt="3" custScaleX="106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8B463-85C6-4E65-B0AE-20ADC44B51BE}" type="pres">
      <dgm:prSet presAssocID="{0080407D-A30C-4BEB-AD9A-C58417F30AFA}" presName="sibTrans" presStyleCnt="0"/>
      <dgm:spPr/>
    </dgm:pt>
    <dgm:pt modelId="{F8437CC7-DB15-424A-A009-AE0F8198CEB9}" type="pres">
      <dgm:prSet presAssocID="{EEC2FB8A-9BD9-41CF-8337-0D62BEC3F3DD}" presName="node" presStyleLbl="node1" presStyleIdx="2" presStyleCnt="3" custScaleX="106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4F4B0-144A-42C1-BF82-A20619F9FF5C}" srcId="{2C12F84D-90D0-4DA0-B7F0-651A063E1984}" destId="{9EC44FAA-138E-4E87-AAD0-D8855EB00DAD}" srcOrd="1" destOrd="0" parTransId="{3DC72863-584B-48A6-BE00-2FDAC634F761}" sibTransId="{0080407D-A30C-4BEB-AD9A-C58417F30AFA}"/>
    <dgm:cxn modelId="{6D84B8CA-8FDE-4417-8C82-D47AF9E6C14D}" type="presOf" srcId="{2C12F84D-90D0-4DA0-B7F0-651A063E1984}" destId="{A56F20D8-5F61-444B-A6E4-3F562072FA34}" srcOrd="0" destOrd="0" presId="urn:microsoft.com/office/officeart/2005/8/layout/default"/>
    <dgm:cxn modelId="{BBF4A8E7-1C66-4613-A0A6-E67694B3555A}" srcId="{2C12F84D-90D0-4DA0-B7F0-651A063E1984}" destId="{EEC2FB8A-9BD9-41CF-8337-0D62BEC3F3DD}" srcOrd="2" destOrd="0" parTransId="{C4697209-CA7E-4168-96D1-E8D50C419965}" sibTransId="{7ABA0604-8AD2-4DAC-8EDB-5207220E4442}"/>
    <dgm:cxn modelId="{B9ED67EF-BCF9-47B8-A879-FC1002865F52}" type="presOf" srcId="{EEC2FB8A-9BD9-41CF-8337-0D62BEC3F3DD}" destId="{F8437CC7-DB15-424A-A009-AE0F8198CEB9}" srcOrd="0" destOrd="0" presId="urn:microsoft.com/office/officeart/2005/8/layout/default"/>
    <dgm:cxn modelId="{6C24A616-5092-4794-A07E-D8BC363C0C32}" type="presOf" srcId="{9EC44FAA-138E-4E87-AAD0-D8855EB00DAD}" destId="{311EF1B4-5609-4DD5-910D-EF0FFF5CC2F3}" srcOrd="0" destOrd="0" presId="urn:microsoft.com/office/officeart/2005/8/layout/default"/>
    <dgm:cxn modelId="{B2BC1E59-1D2E-4F41-A928-E2CB0F499A05}" srcId="{2C12F84D-90D0-4DA0-B7F0-651A063E1984}" destId="{B8E42E01-4FD8-433C-BCD3-50415B9237F1}" srcOrd="0" destOrd="0" parTransId="{BE167F18-F077-426A-B5C9-4C33B7C8F02C}" sibTransId="{41E65F44-D383-4BA5-BE7E-A2B53E718237}"/>
    <dgm:cxn modelId="{C40AB43F-FF7B-47CD-AD11-95827FD577E5}" type="presOf" srcId="{B8E42E01-4FD8-433C-BCD3-50415B9237F1}" destId="{750FCC8B-45F5-4FFE-9983-33C51E822D32}" srcOrd="0" destOrd="0" presId="urn:microsoft.com/office/officeart/2005/8/layout/default"/>
    <dgm:cxn modelId="{92B9AA30-1F4A-4F45-9596-960D48FA59A4}" type="presParOf" srcId="{A56F20D8-5F61-444B-A6E4-3F562072FA34}" destId="{750FCC8B-45F5-4FFE-9983-33C51E822D32}" srcOrd="0" destOrd="0" presId="urn:microsoft.com/office/officeart/2005/8/layout/default"/>
    <dgm:cxn modelId="{B819D069-01C9-471F-ABE2-898403B1BFF0}" type="presParOf" srcId="{A56F20D8-5F61-444B-A6E4-3F562072FA34}" destId="{D5450BEE-11E4-4453-AFDA-F710C3B5D776}" srcOrd="1" destOrd="0" presId="urn:microsoft.com/office/officeart/2005/8/layout/default"/>
    <dgm:cxn modelId="{BAEC0ECB-E6B8-48E8-A29B-9831DEA22850}" type="presParOf" srcId="{A56F20D8-5F61-444B-A6E4-3F562072FA34}" destId="{311EF1B4-5609-4DD5-910D-EF0FFF5CC2F3}" srcOrd="2" destOrd="0" presId="urn:microsoft.com/office/officeart/2005/8/layout/default"/>
    <dgm:cxn modelId="{1F98A5C4-98D6-42EA-976E-994CD18D10E4}" type="presParOf" srcId="{A56F20D8-5F61-444B-A6E4-3F562072FA34}" destId="{D938B463-85C6-4E65-B0AE-20ADC44B51BE}" srcOrd="3" destOrd="0" presId="urn:microsoft.com/office/officeart/2005/8/layout/default"/>
    <dgm:cxn modelId="{491FB39F-252D-45F0-90AA-E3D663A4E518}" type="presParOf" srcId="{A56F20D8-5F61-444B-A6E4-3F562072FA34}" destId="{F8437CC7-DB15-424A-A009-AE0F8198CEB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566DE5-8785-4345-95C6-0ED09D24AA74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6D0EB9-1DEA-4768-8A83-D32584BDF1A2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Всероссийский заочный конкурс интерактивных презентаций и обучающих видеоматериалов по ПМ .02, МДК 02.01 «Сестринский уход при терапевтических заболеваниях», специальность 34.02.01 «Сестринское дело» среди преподавателей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1 место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2019 год</a:t>
          </a:r>
          <a:endParaRPr lang="ru-RU" sz="1800" b="1" dirty="0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53CFFD50-EA8F-4DED-8C85-26F8CA4562BD}" type="parTrans" cxnId="{C762B646-D539-42FA-83C8-B7149566F328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62027773-C252-4F95-A98A-76E24E4A1C86}" type="sibTrans" cxnId="{C762B646-D539-42FA-83C8-B7149566F328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C372CF1E-5CAF-46F7-AF1F-8160B130483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Областной конкурс на лучшую методическую разработку учебного занятия   в профессиональной образовательной организации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 место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2019 год</a:t>
          </a:r>
          <a:endParaRPr lang="ru-RU" sz="19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79D50BC5-4F00-401C-9590-D8FBC157EFA3}" type="parTrans" cxnId="{5865C190-E3EC-46D3-BC26-C1020D08C62C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D77E11FE-26CC-4B44-9B5F-056209DC48A8}" type="sibTrans" cxnId="{5865C190-E3EC-46D3-BC26-C1020D08C62C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50522B8B-D260-4243-BE25-347995962E90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endParaRPr lang="ru-RU" sz="1800" b="1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Конкурс инновационных образовательных проектов в рамках Межрегиональной выставки-ярмарки инновационных образовательных проектов 2020 «Территория генерации новых идей»</a:t>
          </a:r>
          <a:endParaRPr lang="ru-RU" sz="1900" b="1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</a:t>
          </a:r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1 место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2020 год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800" b="1" dirty="0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34E8D697-D9AD-43BD-B385-BA790985B135}" type="parTrans" cxnId="{4E3FC6C9-DEF2-4DAB-9342-8D2B39D5BE87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17131BA9-8506-440F-9647-098D866EC056}" type="sibTrans" cxnId="{4E3FC6C9-DEF2-4DAB-9342-8D2B39D5BE87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B59E7E0D-5B8F-48BE-AFF8-6965D28FB00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Межрегиональный конкурс на лучший сценарий практико-ориентированного профориентационного мероприятия в средних медицинских и фармацевтических образовательных организациях Приволжского федерального округа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 место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2020 год</a:t>
          </a:r>
          <a:endParaRPr lang="ru-RU" sz="19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76ED96D7-BCB2-4D5C-855F-059513708413}" type="parTrans" cxnId="{CC34B5E3-F865-4642-AD04-20977479EBDA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11D8CAFD-7B8B-46FE-9DE6-56BE28DC88BB}" type="sibTrans" cxnId="{CC34B5E3-F865-4642-AD04-20977479EBDA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ndara" panose="020E0502030303020204" pitchFamily="34" charset="0"/>
          </a:endParaRPr>
        </a:p>
      </dgm:t>
    </dgm:pt>
    <dgm:pt modelId="{16210AB3-43D8-44FF-A898-15CAD93D387E}" type="pres">
      <dgm:prSet presAssocID="{DE566DE5-8785-4345-95C6-0ED09D24AA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AC7D9D-9759-49E1-8325-5D10A58F733D}" type="pres">
      <dgm:prSet presAssocID="{CA6D0EB9-1DEA-4768-8A83-D32584BDF1A2}" presName="node" presStyleLbl="node1" presStyleIdx="0" presStyleCnt="4" custScaleX="11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4EFAF-CAC4-4C4A-9C3A-89F83FEA47CA}" type="pres">
      <dgm:prSet presAssocID="{62027773-C252-4F95-A98A-76E24E4A1C86}" presName="sibTrans" presStyleCnt="0"/>
      <dgm:spPr/>
    </dgm:pt>
    <dgm:pt modelId="{552A4E47-3BFC-411F-9028-9FBE4B8E767E}" type="pres">
      <dgm:prSet presAssocID="{B59E7E0D-5B8F-48BE-AFF8-6965D28FB008}" presName="node" presStyleLbl="node1" presStyleIdx="1" presStyleCnt="4" custScaleX="11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F98DC-C67A-4CAF-816A-9EFD32AF7BD0}" type="pres">
      <dgm:prSet presAssocID="{11D8CAFD-7B8B-46FE-9DE6-56BE28DC88BB}" presName="sibTrans" presStyleCnt="0"/>
      <dgm:spPr/>
    </dgm:pt>
    <dgm:pt modelId="{50A9382F-BBF7-4626-9A74-F7AC108AC6CC}" type="pres">
      <dgm:prSet presAssocID="{C372CF1E-5CAF-46F7-AF1F-8160B1304837}" presName="node" presStyleLbl="node1" presStyleIdx="2" presStyleCnt="4" custScaleX="11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624F9-228B-42A7-A537-C9E014D7F2B6}" type="pres">
      <dgm:prSet presAssocID="{D77E11FE-26CC-4B44-9B5F-056209DC48A8}" presName="sibTrans" presStyleCnt="0"/>
      <dgm:spPr/>
    </dgm:pt>
    <dgm:pt modelId="{1B0FF72F-CFE7-44AA-B365-626C793232CA}" type="pres">
      <dgm:prSet presAssocID="{50522B8B-D260-4243-BE25-347995962E90}" presName="node" presStyleLbl="node1" presStyleIdx="3" presStyleCnt="4" custScaleX="11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F3AD67-8FF7-4153-936E-DCDF733B3695}" type="presOf" srcId="{B59E7E0D-5B8F-48BE-AFF8-6965D28FB008}" destId="{552A4E47-3BFC-411F-9028-9FBE4B8E767E}" srcOrd="0" destOrd="0" presId="urn:microsoft.com/office/officeart/2005/8/layout/default#1"/>
    <dgm:cxn modelId="{CC34B5E3-F865-4642-AD04-20977479EBDA}" srcId="{DE566DE5-8785-4345-95C6-0ED09D24AA74}" destId="{B59E7E0D-5B8F-48BE-AFF8-6965D28FB008}" srcOrd="1" destOrd="0" parTransId="{76ED96D7-BCB2-4D5C-855F-059513708413}" sibTransId="{11D8CAFD-7B8B-46FE-9DE6-56BE28DC88BB}"/>
    <dgm:cxn modelId="{A468402F-FA39-4FB2-AA8C-549DE9C03E48}" type="presOf" srcId="{50522B8B-D260-4243-BE25-347995962E90}" destId="{1B0FF72F-CFE7-44AA-B365-626C793232CA}" srcOrd="0" destOrd="0" presId="urn:microsoft.com/office/officeart/2005/8/layout/default#1"/>
    <dgm:cxn modelId="{5865C190-E3EC-46D3-BC26-C1020D08C62C}" srcId="{DE566DE5-8785-4345-95C6-0ED09D24AA74}" destId="{C372CF1E-5CAF-46F7-AF1F-8160B1304837}" srcOrd="2" destOrd="0" parTransId="{79D50BC5-4F00-401C-9590-D8FBC157EFA3}" sibTransId="{D77E11FE-26CC-4B44-9B5F-056209DC48A8}"/>
    <dgm:cxn modelId="{38DD4422-E539-4E10-A95E-6206886AED18}" type="presOf" srcId="{DE566DE5-8785-4345-95C6-0ED09D24AA74}" destId="{16210AB3-43D8-44FF-A898-15CAD93D387E}" srcOrd="0" destOrd="0" presId="urn:microsoft.com/office/officeart/2005/8/layout/default#1"/>
    <dgm:cxn modelId="{C762B646-D539-42FA-83C8-B7149566F328}" srcId="{DE566DE5-8785-4345-95C6-0ED09D24AA74}" destId="{CA6D0EB9-1DEA-4768-8A83-D32584BDF1A2}" srcOrd="0" destOrd="0" parTransId="{53CFFD50-EA8F-4DED-8C85-26F8CA4562BD}" sibTransId="{62027773-C252-4F95-A98A-76E24E4A1C86}"/>
    <dgm:cxn modelId="{4E3FC6C9-DEF2-4DAB-9342-8D2B39D5BE87}" srcId="{DE566DE5-8785-4345-95C6-0ED09D24AA74}" destId="{50522B8B-D260-4243-BE25-347995962E90}" srcOrd="3" destOrd="0" parTransId="{34E8D697-D9AD-43BD-B385-BA790985B135}" sibTransId="{17131BA9-8506-440F-9647-098D866EC056}"/>
    <dgm:cxn modelId="{2BCDDF3A-8D3C-4F23-8480-899DBB5A0641}" type="presOf" srcId="{CA6D0EB9-1DEA-4768-8A83-D32584BDF1A2}" destId="{5CAC7D9D-9759-49E1-8325-5D10A58F733D}" srcOrd="0" destOrd="0" presId="urn:microsoft.com/office/officeart/2005/8/layout/default#1"/>
    <dgm:cxn modelId="{66F5A7B4-A3AB-4EC3-933B-25B3E6F674F6}" type="presOf" srcId="{C372CF1E-5CAF-46F7-AF1F-8160B1304837}" destId="{50A9382F-BBF7-4626-9A74-F7AC108AC6CC}" srcOrd="0" destOrd="0" presId="urn:microsoft.com/office/officeart/2005/8/layout/default#1"/>
    <dgm:cxn modelId="{CE8E0560-CCD4-4765-941F-E46AF634F128}" type="presParOf" srcId="{16210AB3-43D8-44FF-A898-15CAD93D387E}" destId="{5CAC7D9D-9759-49E1-8325-5D10A58F733D}" srcOrd="0" destOrd="0" presId="urn:microsoft.com/office/officeart/2005/8/layout/default#1"/>
    <dgm:cxn modelId="{BF70C78B-B31D-49DD-979F-5066FA8E0330}" type="presParOf" srcId="{16210AB3-43D8-44FF-A898-15CAD93D387E}" destId="{9F14EFAF-CAC4-4C4A-9C3A-89F83FEA47CA}" srcOrd="1" destOrd="0" presId="urn:microsoft.com/office/officeart/2005/8/layout/default#1"/>
    <dgm:cxn modelId="{3E3A838C-FC40-42F6-AEF4-92D32E72C71D}" type="presParOf" srcId="{16210AB3-43D8-44FF-A898-15CAD93D387E}" destId="{552A4E47-3BFC-411F-9028-9FBE4B8E767E}" srcOrd="2" destOrd="0" presId="urn:microsoft.com/office/officeart/2005/8/layout/default#1"/>
    <dgm:cxn modelId="{56121938-B71F-4DEC-B586-73B8DE71F648}" type="presParOf" srcId="{16210AB3-43D8-44FF-A898-15CAD93D387E}" destId="{C2CF98DC-C67A-4CAF-816A-9EFD32AF7BD0}" srcOrd="3" destOrd="0" presId="urn:microsoft.com/office/officeart/2005/8/layout/default#1"/>
    <dgm:cxn modelId="{FB02A583-0B7B-41B2-8205-DBC58611C69B}" type="presParOf" srcId="{16210AB3-43D8-44FF-A898-15CAD93D387E}" destId="{50A9382F-BBF7-4626-9A74-F7AC108AC6CC}" srcOrd="4" destOrd="0" presId="urn:microsoft.com/office/officeart/2005/8/layout/default#1"/>
    <dgm:cxn modelId="{3D7E02C9-CDB3-46A2-85F5-6B5565E8A3F7}" type="presParOf" srcId="{16210AB3-43D8-44FF-A898-15CAD93D387E}" destId="{CC5624F9-228B-42A7-A537-C9E014D7F2B6}" srcOrd="5" destOrd="0" presId="urn:microsoft.com/office/officeart/2005/8/layout/default#1"/>
    <dgm:cxn modelId="{59D3A3C9-410F-4763-9C85-B176CE783CE3}" type="presParOf" srcId="{16210AB3-43D8-44FF-A898-15CAD93D387E}" destId="{1B0FF72F-CFE7-44AA-B365-626C793232C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1C5369-AF1D-45F2-A2D1-20CEFF90F3E8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B9F75CB-F153-46A7-A1B3-59143F7310B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Методическое пособие</a:t>
          </a:r>
        </a:p>
        <a:p>
          <a:r>
            <a:rPr lang="ru-RU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в 2 частях</a:t>
          </a:r>
          <a:endParaRPr lang="ru-RU" sz="24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B42D5EEA-C982-44CB-BF91-9FD53E5C04C0}" type="parTrans" cxnId="{E3F2E69E-6C41-4B99-BF15-E1E8AFD61A55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448CCE8D-A0A8-45CC-8775-12F65733F830}" type="sibTrans" cxnId="{E3F2E69E-6C41-4B99-BF15-E1E8AFD61A55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B231B6F6-49D1-48D0-8913-7B6C3EE01FD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ndara" panose="020E0502030303020204" pitchFamily="34" charset="0"/>
            </a:rPr>
            <a:t>Организация и проведение профориентационной деятельности со школьниками и их родителями (законными представителями) в системе среднего профессионального образования</a:t>
          </a:r>
          <a:endParaRPr lang="ru-RU" sz="1800" dirty="0">
            <a:latin typeface="Candara" panose="020E0502030303020204" pitchFamily="34" charset="0"/>
          </a:endParaRPr>
        </a:p>
      </dgm:t>
    </dgm:pt>
    <dgm:pt modelId="{C8F01E7C-C00A-4283-BC4E-A4C2140D2E96}" type="parTrans" cxnId="{484D583B-9902-42C0-84F8-692D7AA79776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2E7F2E5B-F3AF-4074-B978-DE9FC28336AC}" type="sibTrans" cxnId="{484D583B-9902-42C0-84F8-692D7AA79776}">
      <dgm:prSet/>
      <dgm:spPr/>
      <dgm:t>
        <a:bodyPr/>
        <a:lstStyle/>
        <a:p>
          <a:endParaRPr lang="ru-RU" sz="1800">
            <a:latin typeface="Candara" panose="020E0502030303020204" pitchFamily="34" charset="0"/>
          </a:endParaRPr>
        </a:p>
      </dgm:t>
    </dgm:pt>
    <dgm:pt modelId="{FA578F3C-8E95-4E29-9BB8-1AFABC62C76F}" type="pres">
      <dgm:prSet presAssocID="{711C5369-AF1D-45F2-A2D1-20CEFF90F3E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F74C3D-6A11-499B-95F9-DDE5B24BA5DD}" type="pres">
      <dgm:prSet presAssocID="{5B9F75CB-F153-46A7-A1B3-59143F7310B2}" presName="linNode" presStyleCnt="0"/>
      <dgm:spPr/>
      <dgm:t>
        <a:bodyPr/>
        <a:lstStyle/>
        <a:p>
          <a:endParaRPr lang="ru-RU"/>
        </a:p>
      </dgm:t>
    </dgm:pt>
    <dgm:pt modelId="{61951524-D057-4BE1-A6C3-6A6262FB908B}" type="pres">
      <dgm:prSet presAssocID="{5B9F75CB-F153-46A7-A1B3-59143F7310B2}" presName="parentShp" presStyleLbl="node1" presStyleIdx="0" presStyleCnt="1" custScaleX="106897" custScaleY="43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BA16E-9F38-4C4D-813E-2B07742F5BE7}" type="pres">
      <dgm:prSet presAssocID="{5B9F75CB-F153-46A7-A1B3-59143F7310B2}" presName="childShp" presStyleLbl="bgAccFollowNode1" presStyleIdx="0" presStyleCnt="1" custScaleX="96869" custScaleY="70842" custLinFactNeighborX="-534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D583B-9902-42C0-84F8-692D7AA79776}" srcId="{5B9F75CB-F153-46A7-A1B3-59143F7310B2}" destId="{B231B6F6-49D1-48D0-8913-7B6C3EE01FD1}" srcOrd="0" destOrd="0" parTransId="{C8F01E7C-C00A-4283-BC4E-A4C2140D2E96}" sibTransId="{2E7F2E5B-F3AF-4074-B978-DE9FC28336AC}"/>
    <dgm:cxn modelId="{E95A0EE3-55BD-4BB0-B501-F0ED206D0938}" type="presOf" srcId="{5B9F75CB-F153-46A7-A1B3-59143F7310B2}" destId="{61951524-D057-4BE1-A6C3-6A6262FB908B}" srcOrd="0" destOrd="0" presId="urn:microsoft.com/office/officeart/2005/8/layout/vList6"/>
    <dgm:cxn modelId="{E3F2E69E-6C41-4B99-BF15-E1E8AFD61A55}" srcId="{711C5369-AF1D-45F2-A2D1-20CEFF90F3E8}" destId="{5B9F75CB-F153-46A7-A1B3-59143F7310B2}" srcOrd="0" destOrd="0" parTransId="{B42D5EEA-C982-44CB-BF91-9FD53E5C04C0}" sibTransId="{448CCE8D-A0A8-45CC-8775-12F65733F830}"/>
    <dgm:cxn modelId="{E2F5585C-00A3-4991-BDAD-DF6960C7D5B9}" type="presOf" srcId="{B231B6F6-49D1-48D0-8913-7B6C3EE01FD1}" destId="{0F2BA16E-9F38-4C4D-813E-2B07742F5BE7}" srcOrd="0" destOrd="0" presId="urn:microsoft.com/office/officeart/2005/8/layout/vList6"/>
    <dgm:cxn modelId="{EC803803-72E3-46CC-A4FF-8F9D9A01FEFE}" type="presOf" srcId="{711C5369-AF1D-45F2-A2D1-20CEFF90F3E8}" destId="{FA578F3C-8E95-4E29-9BB8-1AFABC62C76F}" srcOrd="0" destOrd="0" presId="urn:microsoft.com/office/officeart/2005/8/layout/vList6"/>
    <dgm:cxn modelId="{6B165F36-E1E8-4935-820B-5A3B38B8866B}" type="presParOf" srcId="{FA578F3C-8E95-4E29-9BB8-1AFABC62C76F}" destId="{CCF74C3D-6A11-499B-95F9-DDE5B24BA5DD}" srcOrd="0" destOrd="0" presId="urn:microsoft.com/office/officeart/2005/8/layout/vList6"/>
    <dgm:cxn modelId="{4572FB5D-7162-44DF-9C39-4C0225CBABC4}" type="presParOf" srcId="{CCF74C3D-6A11-499B-95F9-DDE5B24BA5DD}" destId="{61951524-D057-4BE1-A6C3-6A6262FB908B}" srcOrd="0" destOrd="0" presId="urn:microsoft.com/office/officeart/2005/8/layout/vList6"/>
    <dgm:cxn modelId="{3BA966FC-7741-483E-BF54-E1BA5E830284}" type="presParOf" srcId="{CCF74C3D-6A11-499B-95F9-DDE5B24BA5DD}" destId="{0F2BA16E-9F38-4C4D-813E-2B07742F5BE7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414F7-6E83-4AD3-B84E-DEBD35CAFD18}">
      <dsp:nvSpPr>
        <dsp:cNvPr id="0" name=""/>
        <dsp:cNvSpPr/>
      </dsp:nvSpPr>
      <dsp:spPr>
        <a:xfrm>
          <a:off x="5156" y="0"/>
          <a:ext cx="6979619" cy="9708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Задачи ПОО</a:t>
          </a:r>
          <a:endParaRPr lang="ru-RU" sz="36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33590" y="28434"/>
        <a:ext cx="6922751" cy="913950"/>
      </dsp:txXfrm>
    </dsp:sp>
    <dsp:sp modelId="{EDFDF9EA-5C40-491F-B702-29730A8665E0}">
      <dsp:nvSpPr>
        <dsp:cNvPr id="0" name=""/>
        <dsp:cNvSpPr/>
      </dsp:nvSpPr>
      <dsp:spPr>
        <a:xfrm>
          <a:off x="0" y="1258534"/>
          <a:ext cx="3349145" cy="232850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Профессиональная ориентация</a:t>
          </a:r>
          <a:endParaRPr lang="ru-RU" sz="2700" b="1" kern="1200" dirty="0">
            <a:solidFill>
              <a:srgbClr val="FFFFFF"/>
            </a:solidFill>
            <a:latin typeface="Candara" panose="020E0502030303020204" pitchFamily="34" charset="0"/>
          </a:endParaRPr>
        </a:p>
      </dsp:txBody>
      <dsp:txXfrm>
        <a:off x="68199" y="1326733"/>
        <a:ext cx="3212747" cy="2192102"/>
      </dsp:txXfrm>
    </dsp:sp>
    <dsp:sp modelId="{31A6929A-A4AA-42E2-84C9-38D8DE484B3A}">
      <dsp:nvSpPr>
        <dsp:cNvPr id="0" name=""/>
        <dsp:cNvSpPr/>
      </dsp:nvSpPr>
      <dsp:spPr>
        <a:xfrm>
          <a:off x="3630272" y="1258534"/>
          <a:ext cx="3349145" cy="232850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Консультирование по вопросам развития карьеры</a:t>
          </a:r>
          <a:endParaRPr lang="ru-RU" sz="2700" b="1" kern="1200" dirty="0">
            <a:solidFill>
              <a:srgbClr val="FFFFFF"/>
            </a:solidFill>
            <a:latin typeface="Candara" panose="020E0502030303020204" pitchFamily="34" charset="0"/>
          </a:endParaRPr>
        </a:p>
      </dsp:txBody>
      <dsp:txXfrm>
        <a:off x="3698471" y="1326733"/>
        <a:ext cx="3212747" cy="2192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8967B-FCCF-40F7-B6C9-7EB88DF00546}">
      <dsp:nvSpPr>
        <dsp:cNvPr id="0" name=""/>
        <dsp:cNvSpPr/>
      </dsp:nvSpPr>
      <dsp:spPr>
        <a:xfrm>
          <a:off x="0" y="0"/>
          <a:ext cx="8229600" cy="146896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Определение уровня готовности педагога к выполнению трудовой функции «Проведение </a:t>
          </a:r>
          <a:r>
            <a:rPr lang="ru-RU" sz="24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профориентационных</a:t>
          </a:r>
          <a:r>
            <a:rPr lang="ru-RU" sz="24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мероприятий со школьниками и их родителями (законными представителями)» </a:t>
          </a:r>
          <a:endParaRPr lang="ru-RU" sz="24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0" y="0"/>
        <a:ext cx="8229600" cy="1468963"/>
      </dsp:txXfrm>
    </dsp:sp>
    <dsp:sp modelId="{59D25175-1716-4205-A2B0-AE7E00A9D5A8}">
      <dsp:nvSpPr>
        <dsp:cNvPr id="0" name=""/>
        <dsp:cNvSpPr/>
      </dsp:nvSpPr>
      <dsp:spPr>
        <a:xfrm>
          <a:off x="0" y="1468963"/>
          <a:ext cx="4114799" cy="3084822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Разработаны диагностические материалы</a:t>
          </a:r>
          <a:endParaRPr lang="ru-RU" sz="2800" b="1" kern="1200" dirty="0">
            <a:solidFill>
              <a:srgbClr val="FFFFFF"/>
            </a:solidFill>
            <a:latin typeface="Candara" panose="020E0502030303020204" pitchFamily="34" charset="0"/>
          </a:endParaRPr>
        </a:p>
      </dsp:txBody>
      <dsp:txXfrm>
        <a:off x="0" y="1468963"/>
        <a:ext cx="4114799" cy="3084822"/>
      </dsp:txXfrm>
    </dsp:sp>
    <dsp:sp modelId="{2078763A-5245-4B47-BE2F-4BFDA5400F9B}">
      <dsp:nvSpPr>
        <dsp:cNvPr id="0" name=""/>
        <dsp:cNvSpPr/>
      </dsp:nvSpPr>
      <dsp:spPr>
        <a:xfrm>
          <a:off x="4114800" y="1468963"/>
          <a:ext cx="4114799" cy="3084822"/>
        </a:xfrm>
        <a:prstGeom prst="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Проведена оценка готовности преподавателей </a:t>
          </a:r>
          <a:br>
            <a:rPr lang="ru-RU" sz="2500" b="1" kern="1200" dirty="0" smtClean="0">
              <a:solidFill>
                <a:srgbClr val="FFFFFF"/>
              </a:solidFill>
              <a:latin typeface="Candara" panose="020E0502030303020204" pitchFamily="34" charset="0"/>
            </a:rPr>
          </a:br>
          <a:r>
            <a:rPr lang="ru-RU" sz="25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к проведению </a:t>
          </a:r>
          <a:r>
            <a:rPr lang="ru-RU" sz="2500" b="1" kern="1200" dirty="0" err="1" smtClean="0">
              <a:solidFill>
                <a:srgbClr val="FFFFFF"/>
              </a:solidFill>
              <a:latin typeface="Candara" panose="020E0502030303020204" pitchFamily="34" charset="0"/>
            </a:rPr>
            <a:t>профориентационных</a:t>
          </a:r>
          <a:r>
            <a:rPr lang="ru-RU" sz="25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 мероприятий</a:t>
          </a:r>
          <a:br>
            <a:rPr lang="ru-RU" sz="2500" b="1" kern="1200" dirty="0" smtClean="0">
              <a:solidFill>
                <a:srgbClr val="FFFFFF"/>
              </a:solidFill>
              <a:latin typeface="Candara" panose="020E0502030303020204" pitchFamily="34" charset="0"/>
            </a:rPr>
          </a:br>
          <a:r>
            <a:rPr lang="ru-RU" sz="25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со школьниками</a:t>
          </a:r>
          <a:br>
            <a:rPr lang="ru-RU" sz="2500" b="1" kern="1200" dirty="0" smtClean="0">
              <a:solidFill>
                <a:srgbClr val="FFFFFF"/>
              </a:solidFill>
              <a:latin typeface="Candara" panose="020E0502030303020204" pitchFamily="34" charset="0"/>
            </a:rPr>
          </a:br>
          <a:r>
            <a:rPr lang="ru-RU" sz="25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и их родителями</a:t>
          </a:r>
          <a:endParaRPr lang="ru-RU" sz="2500" b="1" kern="1200" dirty="0">
            <a:solidFill>
              <a:srgbClr val="FFFFFF"/>
            </a:solidFill>
            <a:latin typeface="Candara" panose="020E0502030303020204" pitchFamily="34" charset="0"/>
          </a:endParaRPr>
        </a:p>
      </dsp:txBody>
      <dsp:txXfrm>
        <a:off x="4114800" y="1468963"/>
        <a:ext cx="4114799" cy="3084822"/>
      </dsp:txXfrm>
    </dsp:sp>
    <dsp:sp modelId="{1CB68174-DD7E-4265-8394-D1AE3C11E752}">
      <dsp:nvSpPr>
        <dsp:cNvPr id="0" name=""/>
        <dsp:cNvSpPr/>
      </dsp:nvSpPr>
      <dsp:spPr>
        <a:xfrm>
          <a:off x="0" y="4518430"/>
          <a:ext cx="8229600" cy="3427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44ADD-15C6-4D16-B456-58046565169E}">
      <dsp:nvSpPr>
        <dsp:cNvPr id="0" name=""/>
        <dsp:cNvSpPr/>
      </dsp:nvSpPr>
      <dsp:spPr>
        <a:xfrm>
          <a:off x="-124824" y="0"/>
          <a:ext cx="1334121" cy="2039266"/>
        </a:xfrm>
        <a:prstGeom prst="upArrow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3D242-6714-4D3B-81BA-9A789BEA7A07}">
      <dsp:nvSpPr>
        <dsp:cNvPr id="0" name=""/>
        <dsp:cNvSpPr/>
      </dsp:nvSpPr>
      <dsp:spPr>
        <a:xfrm>
          <a:off x="874430" y="216019"/>
          <a:ext cx="2924859" cy="2039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Candara" panose="020E0502030303020204" pitchFamily="34" charset="0"/>
            </a:rPr>
            <a:t>Требования Профессионального стандарта </a:t>
          </a:r>
          <a:endParaRPr lang="ru-RU" sz="1900" b="1" kern="1200" dirty="0">
            <a:solidFill>
              <a:srgbClr val="002060"/>
            </a:solidFill>
            <a:latin typeface="Candara" panose="020E0502030303020204" pitchFamily="34" charset="0"/>
          </a:endParaRPr>
        </a:p>
      </dsp:txBody>
      <dsp:txXfrm>
        <a:off x="874430" y="216019"/>
        <a:ext cx="2924859" cy="2039266"/>
      </dsp:txXfrm>
    </dsp:sp>
    <dsp:sp modelId="{9C78F22B-0FB2-4D08-A1B3-91A7AA220876}">
      <dsp:nvSpPr>
        <dsp:cNvPr id="0" name=""/>
        <dsp:cNvSpPr/>
      </dsp:nvSpPr>
      <dsp:spPr>
        <a:xfrm>
          <a:off x="275411" y="2209205"/>
          <a:ext cx="1334121" cy="203926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2E9C1-2E55-4179-9DFE-545EF62A0380}">
      <dsp:nvSpPr>
        <dsp:cNvPr id="0" name=""/>
        <dsp:cNvSpPr/>
      </dsp:nvSpPr>
      <dsp:spPr>
        <a:xfrm>
          <a:off x="1306487" y="1872216"/>
          <a:ext cx="2772155" cy="2039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Candara" panose="020E0502030303020204" pitchFamily="34" charset="0"/>
            </a:rPr>
            <a:t>Реализация </a:t>
          </a:r>
          <a:r>
            <a:rPr lang="ru-RU" sz="1800" b="1" kern="1200" dirty="0" err="1" smtClean="0">
              <a:solidFill>
                <a:srgbClr val="002060"/>
              </a:solidFill>
              <a:latin typeface="Candara" panose="020E0502030303020204" pitchFamily="34" charset="0"/>
            </a:rPr>
            <a:t>профориентационной</a:t>
          </a:r>
          <a:r>
            <a:rPr lang="ru-RU" sz="1800" b="1" kern="1200" dirty="0" smtClean="0">
              <a:solidFill>
                <a:srgbClr val="002060"/>
              </a:solidFill>
              <a:latin typeface="Candara" panose="020E0502030303020204" pitchFamily="34" charset="0"/>
            </a:rPr>
            <a:t> работы в профессиональной образовательной организации</a:t>
          </a:r>
          <a:endParaRPr lang="ru-RU" sz="1800" b="1" kern="1200" dirty="0">
            <a:solidFill>
              <a:srgbClr val="002060"/>
            </a:solidFill>
            <a:latin typeface="Candara" panose="020E0502030303020204" pitchFamily="34" charset="0"/>
          </a:endParaRPr>
        </a:p>
      </dsp:txBody>
      <dsp:txXfrm>
        <a:off x="1306487" y="1872216"/>
        <a:ext cx="2772155" cy="2039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615BB-646D-4ABA-AB3F-0007E1455762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509D8-672B-486D-88E6-2E8109437470}">
      <dsp:nvSpPr>
        <dsp:cNvPr id="0" name=""/>
        <dsp:cNvSpPr/>
      </dsp:nvSpPr>
      <dsp:spPr>
        <a:xfrm>
          <a:off x="737983" y="532859"/>
          <a:ext cx="3914704" cy="1065718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91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недостаточный уровень знаний преподавателей о формах </a:t>
          </a:r>
          <a:r>
            <a:rPr lang="ru-RU" sz="16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профориентационной</a:t>
          </a:r>
          <a:r>
            <a:rPr lang="ru-RU" sz="1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работы</a:t>
          </a:r>
          <a:endParaRPr lang="ru-RU" sz="16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737983" y="532859"/>
        <a:ext cx="3914704" cy="1065718"/>
      </dsp:txXfrm>
    </dsp:sp>
    <dsp:sp modelId="{20F92732-40FD-4779-A78B-4A46D759C467}">
      <dsp:nvSpPr>
        <dsp:cNvPr id="0" name=""/>
        <dsp:cNvSpPr/>
      </dsp:nvSpPr>
      <dsp:spPr>
        <a:xfrm>
          <a:off x="176323" y="504058"/>
          <a:ext cx="1123320" cy="1123320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0B206-7885-4DDC-BBF2-0040ADAB1009}">
      <dsp:nvSpPr>
        <dsp:cNvPr id="0" name=""/>
        <dsp:cNvSpPr/>
      </dsp:nvSpPr>
      <dsp:spPr>
        <a:xfrm>
          <a:off x="1125372" y="2131436"/>
          <a:ext cx="3527316" cy="1065718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несформированность</a:t>
          </a:r>
          <a:r>
            <a:rPr lang="ru-RU" sz="1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умений организовывать и проводить интерактивные </a:t>
          </a:r>
          <a:r>
            <a:rPr lang="ru-RU" sz="16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профориентационные</a:t>
          </a:r>
          <a:r>
            <a:rPr lang="ru-RU" sz="1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мероприятия</a:t>
          </a:r>
          <a:endParaRPr lang="ru-RU" sz="16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1125372" y="2131436"/>
        <a:ext cx="3527316" cy="1065718"/>
      </dsp:txXfrm>
    </dsp:sp>
    <dsp:sp modelId="{4E2BF7CD-B5CB-4E4E-B1A7-9A1191EDFDC5}">
      <dsp:nvSpPr>
        <dsp:cNvPr id="0" name=""/>
        <dsp:cNvSpPr/>
      </dsp:nvSpPr>
      <dsp:spPr>
        <a:xfrm>
          <a:off x="563712" y="2102635"/>
          <a:ext cx="1123320" cy="1123320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6DFDA-4F5F-4CB7-A7E5-FA13F4934360}">
      <dsp:nvSpPr>
        <dsp:cNvPr id="0" name=""/>
        <dsp:cNvSpPr/>
      </dsp:nvSpPr>
      <dsp:spPr>
        <a:xfrm>
          <a:off x="737983" y="3730014"/>
          <a:ext cx="3914704" cy="1065718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низкая мотивация преподавателей к участию в </a:t>
          </a:r>
          <a:r>
            <a:rPr lang="ru-RU" sz="16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профориентационной</a:t>
          </a:r>
          <a:r>
            <a:rPr lang="ru-RU" sz="1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деятельности</a:t>
          </a:r>
          <a:endParaRPr lang="ru-RU" sz="16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737983" y="3730014"/>
        <a:ext cx="3914704" cy="1065718"/>
      </dsp:txXfrm>
    </dsp:sp>
    <dsp:sp modelId="{81F50B05-ED1A-4884-91A2-75164F18487A}">
      <dsp:nvSpPr>
        <dsp:cNvPr id="0" name=""/>
        <dsp:cNvSpPr/>
      </dsp:nvSpPr>
      <dsp:spPr>
        <a:xfrm>
          <a:off x="176323" y="3701213"/>
          <a:ext cx="1123320" cy="1123320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1B17A-DD10-4B90-BB5E-864455FE2703}">
      <dsp:nvSpPr>
        <dsp:cNvPr id="0" name=""/>
        <dsp:cNvSpPr/>
      </dsp:nvSpPr>
      <dsp:spPr>
        <a:xfrm>
          <a:off x="37838" y="384816"/>
          <a:ext cx="2778784" cy="108716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ndara" panose="020E0502030303020204" pitchFamily="34" charset="0"/>
            </a:rPr>
            <a:t>Понятийный аппарат</a:t>
          </a:r>
          <a:endParaRPr lang="ru-RU" sz="1700" kern="1200" dirty="0">
            <a:latin typeface="Candara" panose="020E0502030303020204" pitchFamily="34" charset="0"/>
          </a:endParaRPr>
        </a:p>
      </dsp:txBody>
      <dsp:txXfrm>
        <a:off x="37838" y="384816"/>
        <a:ext cx="2778784" cy="1087160"/>
      </dsp:txXfrm>
    </dsp:sp>
    <dsp:sp modelId="{270F06D1-519E-4D48-AF42-20C7BAB90023}">
      <dsp:nvSpPr>
        <dsp:cNvPr id="0" name=""/>
        <dsp:cNvSpPr/>
      </dsp:nvSpPr>
      <dsp:spPr>
        <a:xfrm>
          <a:off x="0" y="497708"/>
          <a:ext cx="575613" cy="86341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DB3CD-D3B5-4B83-A6E0-2F23EB1AEE5C}">
      <dsp:nvSpPr>
        <dsp:cNvPr id="0" name=""/>
        <dsp:cNvSpPr/>
      </dsp:nvSpPr>
      <dsp:spPr>
        <a:xfrm>
          <a:off x="3021063" y="384816"/>
          <a:ext cx="2778784" cy="108716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ndara" panose="020E0502030303020204" pitchFamily="34" charset="0"/>
            </a:rPr>
            <a:t>Профессионально значимые качества педагога</a:t>
          </a:r>
          <a:endParaRPr lang="ru-RU" sz="1700" kern="1200" dirty="0">
            <a:latin typeface="Candara" panose="020E0502030303020204" pitchFamily="34" charset="0"/>
          </a:endParaRPr>
        </a:p>
      </dsp:txBody>
      <dsp:txXfrm>
        <a:off x="3021063" y="384816"/>
        <a:ext cx="2778784" cy="1087160"/>
      </dsp:txXfrm>
    </dsp:sp>
    <dsp:sp modelId="{CF8893F0-9D9F-45DF-A821-27615BF45311}">
      <dsp:nvSpPr>
        <dsp:cNvPr id="0" name=""/>
        <dsp:cNvSpPr/>
      </dsp:nvSpPr>
      <dsp:spPr>
        <a:xfrm>
          <a:off x="2906959" y="497708"/>
          <a:ext cx="575613" cy="86341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26962-FDC4-4897-B1BC-0197C2AF8FA3}">
      <dsp:nvSpPr>
        <dsp:cNvPr id="0" name=""/>
        <dsp:cNvSpPr/>
      </dsp:nvSpPr>
      <dsp:spPr>
        <a:xfrm>
          <a:off x="6004288" y="384816"/>
          <a:ext cx="2778784" cy="108716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ndara" panose="020E0502030303020204" pitchFamily="34" charset="0"/>
            </a:rPr>
            <a:t>Основные направления, формы и методы </a:t>
          </a:r>
          <a:r>
            <a:rPr lang="ru-RU" sz="1700" kern="1200" dirty="0" err="1" smtClean="0">
              <a:latin typeface="Candara" panose="020E0502030303020204" pitchFamily="34" charset="0"/>
            </a:rPr>
            <a:t>профориента-ционной</a:t>
          </a:r>
          <a:r>
            <a:rPr lang="ru-RU" sz="1700" kern="1200" dirty="0" smtClean="0">
              <a:latin typeface="Candara" panose="020E0502030303020204" pitchFamily="34" charset="0"/>
            </a:rPr>
            <a:t> работы</a:t>
          </a:r>
          <a:endParaRPr lang="ru-RU" sz="1700" kern="1200" dirty="0">
            <a:latin typeface="Candara" panose="020E0502030303020204" pitchFamily="34" charset="0"/>
          </a:endParaRPr>
        </a:p>
      </dsp:txBody>
      <dsp:txXfrm>
        <a:off x="6004288" y="384816"/>
        <a:ext cx="2778784" cy="1087160"/>
      </dsp:txXfrm>
    </dsp:sp>
    <dsp:sp modelId="{490961F7-92D2-4B6B-863A-B7A269EEFF38}">
      <dsp:nvSpPr>
        <dsp:cNvPr id="0" name=""/>
        <dsp:cNvSpPr/>
      </dsp:nvSpPr>
      <dsp:spPr>
        <a:xfrm>
          <a:off x="5890184" y="497708"/>
          <a:ext cx="575613" cy="86341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7D9FA-214E-4A80-8F2D-BE8F00DCD08C}">
      <dsp:nvSpPr>
        <dsp:cNvPr id="0" name=""/>
        <dsp:cNvSpPr/>
      </dsp:nvSpPr>
      <dsp:spPr>
        <a:xfrm>
          <a:off x="37838" y="1566085"/>
          <a:ext cx="2778784" cy="108716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ndara" panose="020E0502030303020204" pitchFamily="34" charset="0"/>
            </a:rPr>
            <a:t>Групповые формы </a:t>
          </a:r>
          <a:r>
            <a:rPr lang="ru-RU" sz="1700" kern="1200" dirty="0" err="1" smtClean="0">
              <a:latin typeface="Candara" panose="020E0502030303020204" pitchFamily="34" charset="0"/>
            </a:rPr>
            <a:t>профориентационной</a:t>
          </a:r>
          <a:r>
            <a:rPr lang="ru-RU" sz="1700" kern="1200" dirty="0" smtClean="0">
              <a:latin typeface="Candara" panose="020E0502030303020204" pitchFamily="34" charset="0"/>
            </a:rPr>
            <a:t> работы</a:t>
          </a:r>
          <a:endParaRPr lang="ru-RU" sz="1700" kern="1200" dirty="0">
            <a:latin typeface="Candara" panose="020E0502030303020204" pitchFamily="34" charset="0"/>
          </a:endParaRPr>
        </a:p>
      </dsp:txBody>
      <dsp:txXfrm>
        <a:off x="37838" y="1566085"/>
        <a:ext cx="2778784" cy="1087160"/>
      </dsp:txXfrm>
    </dsp:sp>
    <dsp:sp modelId="{5EE6C6CD-DB53-4097-9939-43A6BCF1CC53}">
      <dsp:nvSpPr>
        <dsp:cNvPr id="0" name=""/>
        <dsp:cNvSpPr/>
      </dsp:nvSpPr>
      <dsp:spPr>
        <a:xfrm>
          <a:off x="0" y="1678977"/>
          <a:ext cx="575613" cy="86341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558A0-8397-40CB-A8B8-D20358446182}">
      <dsp:nvSpPr>
        <dsp:cNvPr id="0" name=""/>
        <dsp:cNvSpPr/>
      </dsp:nvSpPr>
      <dsp:spPr>
        <a:xfrm>
          <a:off x="3021063" y="1566085"/>
          <a:ext cx="2778784" cy="108716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ndara" panose="020E0502030303020204" pitchFamily="34" charset="0"/>
            </a:rPr>
            <a:t>Активные методы </a:t>
          </a:r>
          <a:r>
            <a:rPr lang="ru-RU" sz="1700" kern="1200" dirty="0" err="1" smtClean="0">
              <a:latin typeface="Candara" panose="020E0502030303020204" pitchFamily="34" charset="0"/>
            </a:rPr>
            <a:t>профориентационной</a:t>
          </a:r>
          <a:r>
            <a:rPr lang="ru-RU" sz="1700" kern="1200" dirty="0" smtClean="0">
              <a:latin typeface="Candara" panose="020E0502030303020204" pitchFamily="34" charset="0"/>
            </a:rPr>
            <a:t> работы</a:t>
          </a:r>
          <a:endParaRPr lang="ru-RU" sz="1700" kern="1200" dirty="0">
            <a:latin typeface="Candara" panose="020E0502030303020204" pitchFamily="34" charset="0"/>
          </a:endParaRPr>
        </a:p>
      </dsp:txBody>
      <dsp:txXfrm>
        <a:off x="3021063" y="1566085"/>
        <a:ext cx="2778784" cy="1087160"/>
      </dsp:txXfrm>
    </dsp:sp>
    <dsp:sp modelId="{F9A54AED-78D5-4B50-A2D1-537E478B1BD0}">
      <dsp:nvSpPr>
        <dsp:cNvPr id="0" name=""/>
        <dsp:cNvSpPr/>
      </dsp:nvSpPr>
      <dsp:spPr>
        <a:xfrm>
          <a:off x="2906959" y="1678977"/>
          <a:ext cx="575613" cy="86341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E9417-CCAA-4475-B86A-2F8C41FED2AD}">
      <dsp:nvSpPr>
        <dsp:cNvPr id="0" name=""/>
        <dsp:cNvSpPr/>
      </dsp:nvSpPr>
      <dsp:spPr>
        <a:xfrm>
          <a:off x="6004288" y="1566085"/>
          <a:ext cx="2778784" cy="108716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ndara" panose="020E0502030303020204" pitchFamily="34" charset="0"/>
            </a:rPr>
            <a:t>Профессиональное самоопределение преподавателя</a:t>
          </a:r>
          <a:endParaRPr lang="ru-RU" sz="1700" kern="1200" dirty="0">
            <a:latin typeface="Candara" panose="020E0502030303020204" pitchFamily="34" charset="0"/>
          </a:endParaRPr>
        </a:p>
      </dsp:txBody>
      <dsp:txXfrm>
        <a:off x="6004288" y="1566085"/>
        <a:ext cx="2778784" cy="1087160"/>
      </dsp:txXfrm>
    </dsp:sp>
    <dsp:sp modelId="{A7465C9C-C3F6-4444-B2A7-55141281D016}">
      <dsp:nvSpPr>
        <dsp:cNvPr id="0" name=""/>
        <dsp:cNvSpPr/>
      </dsp:nvSpPr>
      <dsp:spPr>
        <a:xfrm>
          <a:off x="5890184" y="1678977"/>
          <a:ext cx="575613" cy="86341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EF291-60CE-4A97-9699-562ED99F934F}">
      <dsp:nvSpPr>
        <dsp:cNvPr id="0" name=""/>
        <dsp:cNvSpPr/>
      </dsp:nvSpPr>
      <dsp:spPr>
        <a:xfrm>
          <a:off x="37838" y="2747354"/>
          <a:ext cx="2778784" cy="108716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ndara" panose="020E0502030303020204" pitchFamily="34" charset="0"/>
            </a:rPr>
            <a:t>Мотивация личности как движущая сила для достижения цели</a:t>
          </a:r>
          <a:endParaRPr lang="ru-RU" sz="1700" kern="1200" dirty="0">
            <a:latin typeface="Candara" panose="020E0502030303020204" pitchFamily="34" charset="0"/>
          </a:endParaRPr>
        </a:p>
      </dsp:txBody>
      <dsp:txXfrm>
        <a:off x="37838" y="2747354"/>
        <a:ext cx="2778784" cy="1087160"/>
      </dsp:txXfrm>
    </dsp:sp>
    <dsp:sp modelId="{AEACF39B-7313-4ECF-9238-031AA0F3C601}">
      <dsp:nvSpPr>
        <dsp:cNvPr id="0" name=""/>
        <dsp:cNvSpPr/>
      </dsp:nvSpPr>
      <dsp:spPr>
        <a:xfrm>
          <a:off x="0" y="2860246"/>
          <a:ext cx="575613" cy="86341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900BA-3B20-42D5-9B08-21D6DBDC41A9}">
      <dsp:nvSpPr>
        <dsp:cNvPr id="0" name=""/>
        <dsp:cNvSpPr/>
      </dsp:nvSpPr>
      <dsp:spPr>
        <a:xfrm>
          <a:off x="3021063" y="2747354"/>
          <a:ext cx="2778784" cy="108716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ndara" panose="020E0502030303020204" pitchFamily="34" charset="0"/>
            </a:rPr>
            <a:t>Влияние профессиональной деятельности на личность преподавателя</a:t>
          </a:r>
          <a:endParaRPr lang="ru-RU" sz="1700" kern="1200" dirty="0">
            <a:latin typeface="Candara" panose="020E0502030303020204" pitchFamily="34" charset="0"/>
          </a:endParaRPr>
        </a:p>
      </dsp:txBody>
      <dsp:txXfrm>
        <a:off x="3021063" y="2747354"/>
        <a:ext cx="2778784" cy="1087160"/>
      </dsp:txXfrm>
    </dsp:sp>
    <dsp:sp modelId="{EDAFC8F5-BB98-460E-8217-AC034829099E}">
      <dsp:nvSpPr>
        <dsp:cNvPr id="0" name=""/>
        <dsp:cNvSpPr/>
      </dsp:nvSpPr>
      <dsp:spPr>
        <a:xfrm>
          <a:off x="2906959" y="2860246"/>
          <a:ext cx="575613" cy="86341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456BF-5839-4EF8-A5FE-4746CFA89322}">
      <dsp:nvSpPr>
        <dsp:cNvPr id="0" name=""/>
        <dsp:cNvSpPr/>
      </dsp:nvSpPr>
      <dsp:spPr>
        <a:xfrm>
          <a:off x="6004288" y="2747354"/>
          <a:ext cx="2778784" cy="108716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ndara" panose="020E0502030303020204" pitchFamily="34" charset="0"/>
            </a:rPr>
            <a:t>Эмоциональная открытость, как способ снятия барьеров общения</a:t>
          </a:r>
          <a:endParaRPr lang="ru-RU" sz="1700" kern="1200" dirty="0">
            <a:latin typeface="Candara" panose="020E0502030303020204" pitchFamily="34" charset="0"/>
          </a:endParaRPr>
        </a:p>
      </dsp:txBody>
      <dsp:txXfrm>
        <a:off x="6004288" y="2747354"/>
        <a:ext cx="2778784" cy="1087160"/>
      </dsp:txXfrm>
    </dsp:sp>
    <dsp:sp modelId="{D8F1F7B9-28E3-4C5A-BCED-3147E7D06825}">
      <dsp:nvSpPr>
        <dsp:cNvPr id="0" name=""/>
        <dsp:cNvSpPr/>
      </dsp:nvSpPr>
      <dsp:spPr>
        <a:xfrm>
          <a:off x="5890184" y="2860246"/>
          <a:ext cx="575613" cy="86341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5C171-EFCA-4D3E-8601-F81C1DFC102F}">
      <dsp:nvSpPr>
        <dsp:cNvPr id="0" name=""/>
        <dsp:cNvSpPr/>
      </dsp:nvSpPr>
      <dsp:spPr>
        <a:xfrm>
          <a:off x="3021063" y="3928623"/>
          <a:ext cx="2778784" cy="108716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ndara" panose="020E0502030303020204" pitchFamily="34" charset="0"/>
            </a:rPr>
            <a:t>Коммуникативная компетентность залог взаимного сотрудничества</a:t>
          </a:r>
          <a:endParaRPr lang="ru-RU" sz="1700" kern="1200" dirty="0">
            <a:latin typeface="Candara" panose="020E0502030303020204" pitchFamily="34" charset="0"/>
          </a:endParaRPr>
        </a:p>
      </dsp:txBody>
      <dsp:txXfrm>
        <a:off x="3021063" y="3928623"/>
        <a:ext cx="2778784" cy="1087160"/>
      </dsp:txXfrm>
    </dsp:sp>
    <dsp:sp modelId="{C4D4F384-46A2-45D7-9A2C-BA28983D6E35}">
      <dsp:nvSpPr>
        <dsp:cNvPr id="0" name=""/>
        <dsp:cNvSpPr/>
      </dsp:nvSpPr>
      <dsp:spPr>
        <a:xfrm>
          <a:off x="2906959" y="4041515"/>
          <a:ext cx="575613" cy="86341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FCC8B-45F5-4FFE-9983-33C51E822D32}">
      <dsp:nvSpPr>
        <dsp:cNvPr id="0" name=""/>
        <dsp:cNvSpPr/>
      </dsp:nvSpPr>
      <dsp:spPr>
        <a:xfrm>
          <a:off x="13" y="57100"/>
          <a:ext cx="4263928" cy="2406642"/>
        </a:xfrm>
        <a:prstGeom prst="rect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Семинар-практикум «Профориентация поколения Z. Вызовы и решения» в рамках деловой программы VIII регионального чемпионата «Молодые профессионалы» (</a:t>
          </a:r>
          <a:r>
            <a:rPr lang="ru-RU" sz="1600" b="1" kern="1200" dirty="0" err="1" smtClean="0">
              <a:solidFill>
                <a:srgbClr val="FFFFFF"/>
              </a:solidFill>
              <a:latin typeface="Candara" panose="020E0502030303020204" pitchFamily="34" charset="0"/>
            </a:rPr>
            <a:t>WorldSkills</a:t>
          </a:r>
          <a:r>
            <a:rPr lang="ru-RU" sz="16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 </a:t>
          </a:r>
          <a:r>
            <a:rPr lang="ru-RU" sz="1600" b="1" kern="1200" dirty="0" err="1" smtClean="0">
              <a:solidFill>
                <a:srgbClr val="FFFFFF"/>
              </a:solidFill>
              <a:latin typeface="Candara" panose="020E0502030303020204" pitchFamily="34" charset="0"/>
            </a:rPr>
            <a:t>Russia</a:t>
          </a:r>
          <a:r>
            <a:rPr lang="ru-RU" sz="16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/>
          </a:r>
          <a:br>
            <a:rPr lang="ru-RU" sz="1600" b="1" kern="1200" dirty="0" smtClean="0">
              <a:solidFill>
                <a:srgbClr val="FFFFFF"/>
              </a:solidFill>
              <a:latin typeface="Candara" panose="020E0502030303020204" pitchFamily="34" charset="0"/>
            </a:rPr>
          </a:b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28 февраля 2020 года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13" y="57100"/>
        <a:ext cx="4263928" cy="2406642"/>
      </dsp:txXfrm>
    </dsp:sp>
    <dsp:sp modelId="{311EF1B4-5609-4DD5-910D-EF0FFF5CC2F3}">
      <dsp:nvSpPr>
        <dsp:cNvPr id="0" name=""/>
        <dsp:cNvSpPr/>
      </dsp:nvSpPr>
      <dsp:spPr>
        <a:xfrm>
          <a:off x="4665049" y="57100"/>
          <a:ext cx="4263928" cy="2406642"/>
        </a:xfrm>
        <a:prstGeom prst="rect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Педагогическая панорама инновационных интерактивных площадок в рамках управленческой сессии «Профессиональное образование как драйвер социально-экономического развития региона»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28 августа 2019 года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4665049" y="57100"/>
        <a:ext cx="4263928" cy="2406642"/>
      </dsp:txXfrm>
    </dsp:sp>
    <dsp:sp modelId="{F8437CC7-DB15-424A-A009-AE0F8198CEB9}">
      <dsp:nvSpPr>
        <dsp:cNvPr id="0" name=""/>
        <dsp:cNvSpPr/>
      </dsp:nvSpPr>
      <dsp:spPr>
        <a:xfrm>
          <a:off x="2332531" y="2864849"/>
          <a:ext cx="4263928" cy="2406642"/>
        </a:xfrm>
        <a:prstGeom prst="rect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Проектно-аналитический семинар  «Актуализация содержания образовательных программ подготовки медицинских работников среднего звена в рамках реализации национальных проектов «Образование» и «Здравоохранение» в рамках деловой программы VIII регионального чемпионата «Молодые профессионалы» (</a:t>
          </a:r>
          <a:r>
            <a:rPr lang="ru-RU" sz="1600" b="1" kern="1200" dirty="0" err="1" smtClean="0">
              <a:solidFill>
                <a:srgbClr val="FFFFFF"/>
              </a:solidFill>
              <a:latin typeface="Candara" panose="020E0502030303020204" pitchFamily="34" charset="0"/>
            </a:rPr>
            <a:t>WorldSkills</a:t>
          </a:r>
          <a:r>
            <a:rPr lang="ru-RU" sz="16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 </a:t>
          </a:r>
          <a:r>
            <a:rPr lang="ru-RU" sz="1600" b="1" kern="1200" dirty="0" err="1" smtClean="0">
              <a:solidFill>
                <a:srgbClr val="FFFFFF"/>
              </a:solidFill>
              <a:latin typeface="Candara" panose="020E0502030303020204" pitchFamily="34" charset="0"/>
            </a:rPr>
            <a:t>Russia</a:t>
          </a:r>
          <a:r>
            <a:rPr lang="ru-RU" sz="1600" b="1" kern="1200" dirty="0" smtClean="0">
              <a:solidFill>
                <a:srgbClr val="FFFFFF"/>
              </a:solidFill>
              <a:latin typeface="Candara" panose="020E0502030303020204" pitchFamily="34" charset="0"/>
            </a:rPr>
            <a:t>)</a:t>
          </a:r>
          <a:br>
            <a:rPr lang="ru-RU" sz="1600" b="1" kern="1200" dirty="0" smtClean="0">
              <a:solidFill>
                <a:srgbClr val="FFFFFF"/>
              </a:solidFill>
              <a:latin typeface="Candara" panose="020E0502030303020204" pitchFamily="34" charset="0"/>
            </a:rPr>
          </a:b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28 февраля 2020 года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2332531" y="2864849"/>
        <a:ext cx="4263928" cy="2406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9C19-ABC8-4414-B223-A8C75D17539C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2FD8D-D98C-4292-8EA0-F4D90268E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9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2FD8D-D98C-4292-8EA0-F4D90268EF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4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>
              <a:gd name="T0" fmla="*/ 0 w 1406"/>
              <a:gd name="T1" fmla="*/ 1678 h 1678"/>
              <a:gd name="T2" fmla="*/ 0 w 1406"/>
              <a:gd name="T3" fmla="*/ 1134 h 1678"/>
              <a:gd name="T4" fmla="*/ 1406 w 1406"/>
              <a:gd name="T5" fmla="*/ 0 h 1678"/>
              <a:gd name="T6" fmla="*/ 1406 w 1406"/>
              <a:gd name="T7" fmla="*/ 91 h 1678"/>
              <a:gd name="T8" fmla="*/ 0 w 1406"/>
              <a:gd name="T9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>
              <a:gd name="T0" fmla="*/ 0 w 1124"/>
              <a:gd name="T1" fmla="*/ 0 h 4343"/>
              <a:gd name="T2" fmla="*/ 490 w 1124"/>
              <a:gd name="T3" fmla="*/ 2 h 4343"/>
              <a:gd name="T4" fmla="*/ 1124 w 1124"/>
              <a:gd name="T5" fmla="*/ 1373 h 4343"/>
              <a:gd name="T6" fmla="*/ 1124 w 1124"/>
              <a:gd name="T7" fmla="*/ 2036 h 4343"/>
              <a:gd name="T8" fmla="*/ 889 w 1124"/>
              <a:gd name="T9" fmla="*/ 4343 h 4343"/>
              <a:gd name="T10" fmla="*/ 526 w 1124"/>
              <a:gd name="T11" fmla="*/ 4343 h 4343"/>
              <a:gd name="T12" fmla="*/ 1079 w 1124"/>
              <a:gd name="T13" fmla="*/ 2031 h 4343"/>
              <a:gd name="T14" fmla="*/ 1079 w 1124"/>
              <a:gd name="T15" fmla="*/ 1383 h 4343"/>
              <a:gd name="T16" fmla="*/ 0 w 1124"/>
              <a:gd name="T17" fmla="*/ 0 h 4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>
              <a:gd name="T0" fmla="*/ 181 w 1507"/>
              <a:gd name="T1" fmla="*/ 0 h 4334"/>
              <a:gd name="T2" fmla="*/ 1507 w 1507"/>
              <a:gd name="T3" fmla="*/ 1379 h 4334"/>
              <a:gd name="T4" fmla="*/ 1507 w 1507"/>
              <a:gd name="T5" fmla="*/ 2036 h 4334"/>
              <a:gd name="T6" fmla="*/ 727 w 1507"/>
              <a:gd name="T7" fmla="*/ 4334 h 4334"/>
              <a:gd name="T8" fmla="*/ 2 w 1507"/>
              <a:gd name="T9" fmla="*/ 4334 h 4334"/>
              <a:gd name="T10" fmla="*/ 2 w 1507"/>
              <a:gd name="T11" fmla="*/ 4162 h 4334"/>
              <a:gd name="T12" fmla="*/ 1441 w 1507"/>
              <a:gd name="T13" fmla="*/ 1936 h 4334"/>
              <a:gd name="T14" fmla="*/ 1441 w 1507"/>
              <a:gd name="T15" fmla="*/ 1447 h 4334"/>
              <a:gd name="T16" fmla="*/ 8 w 1507"/>
              <a:gd name="T17" fmla="*/ 434 h 4334"/>
              <a:gd name="T18" fmla="*/ 0 w 1507"/>
              <a:gd name="T19" fmla="*/ 6 h 4334"/>
              <a:gd name="T20" fmla="*/ 181 w 1507"/>
              <a:gd name="T21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>
              <a:gd name="T0" fmla="*/ 1904 w 1904"/>
              <a:gd name="T1" fmla="*/ 0 h 4354"/>
              <a:gd name="T2" fmla="*/ 1178 w 1904"/>
              <a:gd name="T3" fmla="*/ 0 h 4354"/>
              <a:gd name="T4" fmla="*/ 0 w 1904"/>
              <a:gd name="T5" fmla="*/ 1342 h 4354"/>
              <a:gd name="T6" fmla="*/ 0 w 1904"/>
              <a:gd name="T7" fmla="*/ 1950 h 4354"/>
              <a:gd name="T8" fmla="*/ 498 w 1904"/>
              <a:gd name="T9" fmla="*/ 4354 h 4354"/>
              <a:gd name="T10" fmla="*/ 1088 w 1904"/>
              <a:gd name="T11" fmla="*/ 4354 h 4354"/>
              <a:gd name="T12" fmla="*/ 44 w 1904"/>
              <a:gd name="T13" fmla="*/ 1985 h 4354"/>
              <a:gd name="T14" fmla="*/ 44 w 1904"/>
              <a:gd name="T15" fmla="*/ 1361 h 4354"/>
              <a:gd name="T16" fmla="*/ 1904 w 1904"/>
              <a:gd name="T17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>
              <a:gd name="T0" fmla="*/ 1708 w 1708"/>
              <a:gd name="T1" fmla="*/ 1 h 1189"/>
              <a:gd name="T2" fmla="*/ 1379 w 1708"/>
              <a:gd name="T3" fmla="*/ 0 h 1189"/>
              <a:gd name="T4" fmla="*/ 0 w 1708"/>
              <a:gd name="T5" fmla="*/ 1189 h 1189"/>
              <a:gd name="T6" fmla="*/ 1708 w 1708"/>
              <a:gd name="T7" fmla="*/ 1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>
              <a:gd name="T0" fmla="*/ 3665 w 3846"/>
              <a:gd name="T1" fmla="*/ 0 h 4354"/>
              <a:gd name="T2" fmla="*/ 2122 w 3846"/>
              <a:gd name="T3" fmla="*/ 0 h 4354"/>
              <a:gd name="T4" fmla="*/ 0 w 3846"/>
              <a:gd name="T5" fmla="*/ 1339 h 4354"/>
              <a:gd name="T6" fmla="*/ 0 w 3846"/>
              <a:gd name="T7" fmla="*/ 1950 h 4354"/>
              <a:gd name="T8" fmla="*/ 1215 w 3846"/>
              <a:gd name="T9" fmla="*/ 4354 h 4354"/>
              <a:gd name="T10" fmla="*/ 1941 w 3846"/>
              <a:gd name="T11" fmla="*/ 4354 h 4354"/>
              <a:gd name="T12" fmla="*/ 72 w 3846"/>
              <a:gd name="T13" fmla="*/ 1877 h 4354"/>
              <a:gd name="T14" fmla="*/ 72 w 3846"/>
              <a:gd name="T15" fmla="*/ 1361 h 4354"/>
              <a:gd name="T16" fmla="*/ 3846 w 3846"/>
              <a:gd name="T17" fmla="*/ 0 h 4354"/>
              <a:gd name="T18" fmla="*/ 2122 w 3846"/>
              <a:gd name="T19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>
              <a:gd name="T0" fmla="*/ 0 w 1415"/>
              <a:gd name="T1" fmla="*/ 0 h 3770"/>
              <a:gd name="T2" fmla="*/ 1415 w 1415"/>
              <a:gd name="T3" fmla="*/ 1197 h 3770"/>
              <a:gd name="T4" fmla="*/ 1415 w 1415"/>
              <a:gd name="T5" fmla="*/ 1862 h 3770"/>
              <a:gd name="T6" fmla="*/ 0 w 1415"/>
              <a:gd name="T7" fmla="*/ 3770 h 3770"/>
              <a:gd name="T8" fmla="*/ 0 w 1415"/>
              <a:gd name="T9" fmla="*/ 3272 h 3770"/>
              <a:gd name="T10" fmla="*/ 1376 w 1415"/>
              <a:gd name="T11" fmla="*/ 1801 h 3770"/>
              <a:gd name="T12" fmla="*/ 1376 w 1415"/>
              <a:gd name="T13" fmla="*/ 1272 h 3770"/>
              <a:gd name="T14" fmla="*/ 6 w 1415"/>
              <a:gd name="T15" fmla="*/ 962 h 3770"/>
              <a:gd name="T16" fmla="*/ 0 w 1415"/>
              <a:gd name="T17" fmla="*/ 0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>
              <a:gd name="T0" fmla="*/ 4115 w 4120"/>
              <a:gd name="T1" fmla="*/ 0 h 3915"/>
              <a:gd name="T2" fmla="*/ 4120 w 4120"/>
              <a:gd name="T3" fmla="*/ 500 h 3915"/>
              <a:gd name="T4" fmla="*/ 61 w 4120"/>
              <a:gd name="T5" fmla="*/ 1059 h 3915"/>
              <a:gd name="T6" fmla="*/ 61 w 4120"/>
              <a:gd name="T7" fmla="*/ 1466 h 3915"/>
              <a:gd name="T8" fmla="*/ 2419 w 4120"/>
              <a:gd name="T9" fmla="*/ 3915 h 3915"/>
              <a:gd name="T10" fmla="*/ 1830 w 4120"/>
              <a:gd name="T11" fmla="*/ 3915 h 3915"/>
              <a:gd name="T12" fmla="*/ 0 w 4120"/>
              <a:gd name="T13" fmla="*/ 1449 h 3915"/>
              <a:gd name="T14" fmla="*/ 0 w 4120"/>
              <a:gd name="T15" fmla="*/ 967 h 3915"/>
              <a:gd name="T16" fmla="*/ 4115 w 4120"/>
              <a:gd name="T17" fmla="*/ 0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>
              <a:gd name="T0" fmla="*/ 4131 w 4131"/>
              <a:gd name="T1" fmla="*/ 0 h 4348"/>
              <a:gd name="T2" fmla="*/ 4126 w 4131"/>
              <a:gd name="T3" fmla="*/ 494 h 4348"/>
              <a:gd name="T4" fmla="*/ 55 w 4131"/>
              <a:gd name="T5" fmla="*/ 1404 h 4348"/>
              <a:gd name="T6" fmla="*/ 55 w 4131"/>
              <a:gd name="T7" fmla="*/ 1853 h 4348"/>
              <a:gd name="T8" fmla="*/ 3156 w 4131"/>
              <a:gd name="T9" fmla="*/ 4348 h 4348"/>
              <a:gd name="T10" fmla="*/ 2067 w 4131"/>
              <a:gd name="T11" fmla="*/ 4348 h 4348"/>
              <a:gd name="T12" fmla="*/ 0 w 4131"/>
              <a:gd name="T13" fmla="*/ 1882 h 4348"/>
              <a:gd name="T14" fmla="*/ 0 w 4131"/>
              <a:gd name="T15" fmla="*/ 1355 h 4348"/>
              <a:gd name="T16" fmla="*/ 3615 w 4131"/>
              <a:gd name="T17" fmla="*/ 0 h 4348"/>
              <a:gd name="T18" fmla="*/ 4131 w 4131"/>
              <a:gd name="T19" fmla="*/ 0 h 4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>
              <a:gd name="T0" fmla="*/ 0 w 3629"/>
              <a:gd name="T1" fmla="*/ 1315 h 1315"/>
              <a:gd name="T2" fmla="*/ 2858 w 3629"/>
              <a:gd name="T3" fmla="*/ 0 h 1315"/>
              <a:gd name="T4" fmla="*/ 3629 w 3629"/>
              <a:gd name="T5" fmla="*/ 0 h 1315"/>
              <a:gd name="T6" fmla="*/ 0 w 3629"/>
              <a:gd name="T7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>
              <a:gd name="T0" fmla="*/ 0 w 2132"/>
              <a:gd name="T1" fmla="*/ 0 h 2495"/>
              <a:gd name="T2" fmla="*/ 2132 w 2132"/>
              <a:gd name="T3" fmla="*/ 2495 h 2495"/>
              <a:gd name="T4" fmla="*/ 1814 w 2132"/>
              <a:gd name="T5" fmla="*/ 2495 h 2495"/>
              <a:gd name="T6" fmla="*/ 0 w 2132"/>
              <a:gd name="T7" fmla="*/ 0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>
              <a:gd name="T0" fmla="*/ 1425 w 1425"/>
              <a:gd name="T1" fmla="*/ 1206 h 1206"/>
              <a:gd name="T2" fmla="*/ 0 w 1425"/>
              <a:gd name="T3" fmla="*/ 0 h 1206"/>
              <a:gd name="T4" fmla="*/ 0 w 1425"/>
              <a:gd name="T5" fmla="*/ 186 h 1206"/>
              <a:gd name="T6" fmla="*/ 1425 w 1425"/>
              <a:gd name="T7" fmla="*/ 1206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>
              <a:gd name="T0" fmla="*/ 0 w 1466"/>
              <a:gd name="T1" fmla="*/ 2248 h 2370"/>
              <a:gd name="T2" fmla="*/ 1466 w 1466"/>
              <a:gd name="T3" fmla="*/ 0 h 2370"/>
              <a:gd name="T4" fmla="*/ 194 w 1466"/>
              <a:gd name="T5" fmla="*/ 2370 h 2370"/>
              <a:gd name="T6" fmla="*/ 4 w 1466"/>
              <a:gd name="T7" fmla="*/ 2364 h 2370"/>
              <a:gd name="T8" fmla="*/ 0 w 1466"/>
              <a:gd name="T9" fmla="*/ 2248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>
              <a:gd name="T0" fmla="*/ 6 w 1460"/>
              <a:gd name="T1" fmla="*/ 0 h 3317"/>
              <a:gd name="T2" fmla="*/ 6 w 1460"/>
              <a:gd name="T3" fmla="*/ 643 h 3317"/>
              <a:gd name="T4" fmla="*/ 1410 w 1460"/>
              <a:gd name="T5" fmla="*/ 564 h 3317"/>
              <a:gd name="T6" fmla="*/ 1410 w 1460"/>
              <a:gd name="T7" fmla="*/ 1049 h 3317"/>
              <a:gd name="T8" fmla="*/ 0 w 1460"/>
              <a:gd name="T9" fmla="*/ 2852 h 3317"/>
              <a:gd name="T10" fmla="*/ 0 w 1460"/>
              <a:gd name="T11" fmla="*/ 3317 h 3317"/>
              <a:gd name="T12" fmla="*/ 1460 w 1460"/>
              <a:gd name="T13" fmla="*/ 1062 h 3317"/>
              <a:gd name="T14" fmla="*/ 1460 w 1460"/>
              <a:gd name="T15" fmla="*/ 505 h 3317"/>
              <a:gd name="T16" fmla="*/ 6 w 1460"/>
              <a:gd name="T17" fmla="*/ 0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843808" y="2437011"/>
            <a:ext cx="4159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6082" y="4725144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>
              <a:gd name="T0" fmla="*/ 312 w 696"/>
              <a:gd name="T1" fmla="*/ 0 h 4314"/>
              <a:gd name="T2" fmla="*/ 528 w 696"/>
              <a:gd name="T3" fmla="*/ 444 h 4314"/>
              <a:gd name="T4" fmla="*/ 696 w 696"/>
              <a:gd name="T5" fmla="*/ 960 h 4314"/>
              <a:gd name="T6" fmla="*/ 426 w 696"/>
              <a:gd name="T7" fmla="*/ 4314 h 4314"/>
              <a:gd name="T8" fmla="*/ 108 w 696"/>
              <a:gd name="T9" fmla="*/ 4314 h 4314"/>
              <a:gd name="T10" fmla="*/ 648 w 696"/>
              <a:gd name="T11" fmla="*/ 960 h 4314"/>
              <a:gd name="T12" fmla="*/ 456 w 696"/>
              <a:gd name="T13" fmla="*/ 432 h 4314"/>
              <a:gd name="T14" fmla="*/ 0 w 696"/>
              <a:gd name="T15" fmla="*/ 0 h 4314"/>
              <a:gd name="T16" fmla="*/ 312 w 696"/>
              <a:gd name="T17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>
              <a:gd name="T0" fmla="*/ 0 w 4752"/>
              <a:gd name="T1" fmla="*/ 0 h 4320"/>
              <a:gd name="T2" fmla="*/ 1536 w 4752"/>
              <a:gd name="T3" fmla="*/ 0 h 4320"/>
              <a:gd name="T4" fmla="*/ 4590 w 4752"/>
              <a:gd name="T5" fmla="*/ 450 h 4320"/>
              <a:gd name="T6" fmla="*/ 4752 w 4752"/>
              <a:gd name="T7" fmla="*/ 972 h 4320"/>
              <a:gd name="T8" fmla="*/ 3600 w 4752"/>
              <a:gd name="T9" fmla="*/ 4320 h 4320"/>
              <a:gd name="T10" fmla="*/ 3312 w 4752"/>
              <a:gd name="T11" fmla="*/ 4320 h 4320"/>
              <a:gd name="T12" fmla="*/ 4712 w 4752"/>
              <a:gd name="T13" fmla="*/ 994 h 4320"/>
              <a:gd name="T14" fmla="*/ 4518 w 4752"/>
              <a:gd name="T15" fmla="*/ 524 h 4320"/>
              <a:gd name="T16" fmla="*/ 0 w 4752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>
              <a:gd name="T0" fmla="*/ 384 w 1884"/>
              <a:gd name="T1" fmla="*/ 3276 h 3276"/>
              <a:gd name="T2" fmla="*/ 1884 w 1884"/>
              <a:gd name="T3" fmla="*/ 0 h 3276"/>
              <a:gd name="T4" fmla="*/ 0 w 1884"/>
              <a:gd name="T5" fmla="*/ 3276 h 3276"/>
              <a:gd name="T6" fmla="*/ 384 w 1884"/>
              <a:gd name="T7" fmla="*/ 3276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>
              <a:gd name="T0" fmla="*/ 0 w 3258"/>
              <a:gd name="T1" fmla="*/ 0 h 4320"/>
              <a:gd name="T2" fmla="*/ 3082 w 3258"/>
              <a:gd name="T3" fmla="*/ 475 h 4320"/>
              <a:gd name="T4" fmla="*/ 3210 w 3258"/>
              <a:gd name="T5" fmla="*/ 936 h 4320"/>
              <a:gd name="T6" fmla="*/ 1728 w 3258"/>
              <a:gd name="T7" fmla="*/ 4320 h 4320"/>
              <a:gd name="T8" fmla="*/ 1872 w 3258"/>
              <a:gd name="T9" fmla="*/ 4320 h 4320"/>
              <a:gd name="T10" fmla="*/ 3258 w 3258"/>
              <a:gd name="T11" fmla="*/ 912 h 4320"/>
              <a:gd name="T12" fmla="*/ 3120 w 3258"/>
              <a:gd name="T13" fmla="*/ 432 h 4320"/>
              <a:gd name="T14" fmla="*/ 1296 w 3258"/>
              <a:gd name="T15" fmla="*/ 0 h 4320"/>
              <a:gd name="T16" fmla="*/ 0 w 3258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>
              <a:gd name="T0" fmla="*/ 48 w 480"/>
              <a:gd name="T1" fmla="*/ 0 h 720"/>
              <a:gd name="T2" fmla="*/ 0 w 480"/>
              <a:gd name="T3" fmla="*/ 96 h 720"/>
              <a:gd name="T4" fmla="*/ 354 w 480"/>
              <a:gd name="T5" fmla="*/ 690 h 720"/>
              <a:gd name="T6" fmla="*/ 480 w 480"/>
              <a:gd name="T7" fmla="*/ 720 h 720"/>
              <a:gd name="T8" fmla="*/ 480 w 480"/>
              <a:gd name="T9" fmla="*/ 576 h 720"/>
              <a:gd name="T10" fmla="*/ 48 w 480"/>
              <a:gd name="T11" fmla="*/ 96 h 720"/>
              <a:gd name="T12" fmla="*/ 89 w 480"/>
              <a:gd name="T13" fmla="*/ 0 h 720"/>
              <a:gd name="T14" fmla="*/ 48 w 480"/>
              <a:gd name="T1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>
              <a:gd name="T0" fmla="*/ 336 w 336"/>
              <a:gd name="T1" fmla="*/ 336 h 336"/>
              <a:gd name="T2" fmla="*/ 0 w 336"/>
              <a:gd name="T3" fmla="*/ 0 h 336"/>
              <a:gd name="T4" fmla="*/ 336 w 336"/>
              <a:gd name="T5" fmla="*/ 240 h 336"/>
              <a:gd name="T6" fmla="*/ 336 w 33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C7F5437-519B-4337-BCAE-8E34313375AA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BE0BA3-8BC2-4C18-B733-AE756240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101418"/>
            <a:ext cx="5904656" cy="406388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Итоги  </a:t>
            </a:r>
            <a:r>
              <a:rPr lang="ru-RU" sz="2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опытно-экспериментальной </a:t>
            </a:r>
            <a:r>
              <a:rPr lang="ru-RU" sz="2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работы</a:t>
            </a:r>
            <a:r>
              <a:rPr lang="en-US" sz="2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en-US" sz="2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 </a:t>
            </a:r>
            <a:r>
              <a:rPr lang="ru-RU" sz="2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рамках областной Программы </a:t>
            </a:r>
            <a:r>
              <a:rPr lang="ru-RU" sz="2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РИП </a:t>
            </a:r>
            <a:br>
              <a:rPr lang="ru-RU" sz="2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 </a:t>
            </a:r>
            <a:r>
              <a:rPr lang="ru-RU" sz="2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теме: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Формирование профессиональных компетенций педагогических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работников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осуществлению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профориентационной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деятельности в контексте реализации требований профессионального стандарта «Педагог профессионального обучения, профессионального образования и дополнительного профессионального образования»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96944" cy="722777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ru-RU" sz="1800" dirty="0">
                <a:solidFill>
                  <a:srgbClr val="006666"/>
                </a:solidFill>
                <a:latin typeface="Candara" panose="020E0502030303020204" pitchFamily="34" charset="0"/>
                <a:ea typeface="+mj-ea"/>
                <a:cs typeface="+mj-cs"/>
              </a:rPr>
              <a:t>Областное государственное </a:t>
            </a:r>
            <a:r>
              <a:rPr lang="ru-RU" sz="1800" dirty="0" smtClean="0">
                <a:solidFill>
                  <a:srgbClr val="006666"/>
                </a:solidFill>
                <a:latin typeface="Candara" panose="020E0502030303020204" pitchFamily="34" charset="0"/>
                <a:ea typeface="+mj-ea"/>
                <a:cs typeface="+mj-cs"/>
              </a:rPr>
              <a:t>бюджетное</a:t>
            </a:r>
            <a:br>
              <a:rPr lang="ru-RU" sz="1800" dirty="0" smtClean="0">
                <a:solidFill>
                  <a:srgbClr val="006666"/>
                </a:solidFill>
                <a:latin typeface="Candara" panose="020E0502030303020204" pitchFamily="34" charset="0"/>
                <a:ea typeface="+mj-ea"/>
                <a:cs typeface="+mj-cs"/>
              </a:rPr>
            </a:br>
            <a:r>
              <a:rPr lang="ru-RU" sz="1800" dirty="0" smtClean="0">
                <a:solidFill>
                  <a:srgbClr val="006666"/>
                </a:solidFill>
                <a:latin typeface="Candara" panose="020E0502030303020204" pitchFamily="34" charset="0"/>
                <a:ea typeface="+mj-ea"/>
                <a:cs typeface="+mj-cs"/>
              </a:rPr>
              <a:t>профессиональное </a:t>
            </a:r>
            <a:r>
              <a:rPr lang="ru-RU" sz="1800" dirty="0">
                <a:solidFill>
                  <a:srgbClr val="006666"/>
                </a:solidFill>
                <a:latin typeface="Candara" panose="020E0502030303020204" pitchFamily="34" charset="0"/>
                <a:ea typeface="+mj-ea"/>
                <a:cs typeface="+mj-cs"/>
              </a:rPr>
              <a:t>образовательное </a:t>
            </a:r>
            <a:r>
              <a:rPr lang="ru-RU" sz="1800" dirty="0" smtClean="0">
                <a:solidFill>
                  <a:srgbClr val="006666"/>
                </a:solidFill>
                <a:latin typeface="Candara" panose="020E0502030303020204" pitchFamily="34" charset="0"/>
                <a:ea typeface="+mj-ea"/>
                <a:cs typeface="+mj-cs"/>
              </a:rPr>
              <a:t>учреждение</a:t>
            </a:r>
          </a:p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6666"/>
                </a:solidFill>
                <a:latin typeface="Candara" panose="020E0502030303020204" pitchFamily="34" charset="0"/>
                <a:ea typeface="+mj-ea"/>
                <a:cs typeface="+mj-cs"/>
              </a:rPr>
              <a:t>«Ульяновский </a:t>
            </a:r>
            <a:r>
              <a:rPr lang="ru-RU" sz="1800" dirty="0">
                <a:solidFill>
                  <a:srgbClr val="006666"/>
                </a:solidFill>
                <a:latin typeface="Candara" panose="020E0502030303020204" pitchFamily="34" charset="0"/>
                <a:ea typeface="+mj-ea"/>
                <a:cs typeface="+mj-cs"/>
              </a:rPr>
              <a:t>медицинский колледж</a:t>
            </a:r>
            <a:r>
              <a:rPr lang="ru-RU" sz="1800" dirty="0" smtClean="0">
                <a:solidFill>
                  <a:srgbClr val="006666"/>
                </a:solidFill>
                <a:latin typeface="Candara" panose="020E0502030303020204" pitchFamily="34" charset="0"/>
              </a:rPr>
              <a:t>»</a:t>
            </a:r>
            <a:endParaRPr lang="ru-RU" sz="1800" dirty="0">
              <a:solidFill>
                <a:srgbClr val="006666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60" y="2024352"/>
            <a:ext cx="1645674" cy="12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4290"/>
            <a:ext cx="7992888" cy="1000132"/>
          </a:xfrm>
        </p:spPr>
        <p:txBody>
          <a:bodyPr/>
          <a:lstStyle/>
          <a:p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РЕАЛИЗАЦИЯ ПРОГРАММЫ </a:t>
            </a: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1152128"/>
          </a:xfrm>
        </p:spPr>
        <p:txBody>
          <a:bodyPr/>
          <a:lstStyle/>
          <a:p>
            <a:pPr marL="2057400" indent="-2057400" algn="ctr">
              <a:buNone/>
            </a:pPr>
            <a:r>
              <a:rPr lang="ru-RU" sz="2000" b="1" cap="all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Школа передового педагогического опыта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rPr>
              <a:t>Спецкурс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rPr>
              <a:t>«Проведение </a:t>
            </a:r>
            <a:r>
              <a:rPr lang="ru-RU" sz="2000" b="1" dirty="0" err="1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rPr>
              <a:t>профориентационных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rPr>
              <a:t>мероприятий со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rPr>
              <a:t>школьниками»</a:t>
            </a:r>
          </a:p>
          <a:p>
            <a:pPr marL="2057400" indent="-2057400" algn="ctr">
              <a:buNone/>
            </a:pPr>
            <a:endParaRPr lang="ru-RU" sz="1800" dirty="0" smtClean="0">
              <a:solidFill>
                <a:schemeClr val="accent4"/>
              </a:solidFill>
              <a:latin typeface="Candara" panose="020E0502030303020204" pitchFamily="34" charset="0"/>
              <a:ea typeface="+mj-ea"/>
              <a:cs typeface="+mj-cs"/>
            </a:endParaRPr>
          </a:p>
          <a:p>
            <a:pPr marL="2057400" indent="-2057400">
              <a:buNone/>
            </a:pPr>
            <a:endParaRPr lang="ru-RU" sz="2000" b="1" dirty="0">
              <a:solidFill>
                <a:srgbClr val="006666"/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0860737"/>
              </p:ext>
            </p:extLst>
          </p:nvPr>
        </p:nvGraphicFramePr>
        <p:xfrm>
          <a:off x="179512" y="1412776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92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F06D1-519E-4D48-AF42-20C7BAB90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70F06D1-519E-4D48-AF42-20C7BAB90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11B17A-DD10-4B90-BB5E-864455FE2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7B11B17A-DD10-4B90-BB5E-864455FE2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8893F0-9D9F-45DF-A821-27615BF45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F8893F0-9D9F-45DF-A821-27615BF45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0DB3CD-D3B5-4B83-A6E0-2F23EB1AE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A60DB3CD-D3B5-4B83-A6E0-2F23EB1AE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0961F7-92D2-4B6B-863A-B7A269EEF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90961F7-92D2-4B6B-863A-B7A269EEF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C26962-FDC4-4897-B1BC-0197C2AF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BBC26962-FDC4-4897-B1BC-0197C2AF8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6C6CD-DB53-4097-9939-43A6BCF1C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EE6C6CD-DB53-4097-9939-43A6BCF1C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37D9FA-214E-4A80-8F2D-BE8F00DCD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BA37D9FA-214E-4A80-8F2D-BE8F00DCD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54AED-78D5-4B50-A2D1-537E478B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9A54AED-78D5-4B50-A2D1-537E478B1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0558A0-8397-40CB-A8B8-D20358446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380558A0-8397-40CB-A8B8-D20358446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465C9C-C3F6-4444-B2A7-55141281D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A7465C9C-C3F6-4444-B2A7-55141281D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E9417-CCAA-4475-B86A-2F8C41FED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026E9417-CCAA-4475-B86A-2F8C41FED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ACF39B-7313-4ECF-9238-031AA0F3C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AEACF39B-7313-4ECF-9238-031AA0F3C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BEF291-60CE-4A97-9699-562ED99F9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97BEF291-60CE-4A97-9699-562ED99F9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AFC8F5-BB98-460E-8217-AC0348290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EDAFC8F5-BB98-460E-8217-AC0348290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8900BA-3B20-42D5-9B08-21D6DBDC4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AF8900BA-3B20-42D5-9B08-21D6DBDC4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F1F7B9-28E3-4C5A-BCED-3147E7D06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D8F1F7B9-28E3-4C5A-BCED-3147E7D06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A456BF-5839-4EF8-A5FE-4746CFA8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6CA456BF-5839-4EF8-A5FE-4746CFA89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D4F384-46A2-45D7-9A2C-BA28983D6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C4D4F384-46A2-45D7-9A2C-BA28983D6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E5C171-EFCA-4D3E-8601-F81C1DFC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F5E5C171-EFCA-4D3E-8601-F81C1DFC1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6695"/>
            <a:ext cx="7269112" cy="664539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ОБУЧАЮЩИЕ СЕМИНАРЫ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179512" y="980728"/>
            <a:ext cx="4248472" cy="1872208"/>
          </a:xfrm>
          <a:prstGeom prst="round2Same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Педагогическая творческая мастерская для молодых педагогов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тему: «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Профориентационная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деятельность педагога СПО в контексте новых требований»</a:t>
            </a: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20.02.2020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4753299" y="980728"/>
            <a:ext cx="4216710" cy="1872208"/>
          </a:xfrm>
          <a:prstGeom prst="round2Same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Педагогическая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творческая мастерская для молодых педагогов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«Перспектива» на тему: «Моделирование и проектирование учебного занятия.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Здоровьесберегающие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технологии и методики на учебном занятии»</a:t>
            </a: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21.11.2019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 descr="http://xn--73-jlcadbi3ajag1a.xn--p1ai/novosti_6/18-10-18/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8948" y="2886880"/>
            <a:ext cx="2758803" cy="159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xn--73-jlcadbi3ajag1a.xn--p1ai/novosti_6/18-10-18/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452" y="3778860"/>
            <a:ext cx="2696591" cy="179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xn--73-jlcadbi3ajag1a.xn--p1ai/novosti_6/21-02-19/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682" y="5085184"/>
            <a:ext cx="2825874" cy="158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xn--73-jlcadbi3ajag1a.xn--p1ai/novosti_6/21-02-19/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88" y="2852936"/>
            <a:ext cx="2844316" cy="159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xn--73-jlcadbi3ajag1a.xn--p1ai/vol/IMG_124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636" y="3798814"/>
            <a:ext cx="269868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xn--73-jlcadbi3ajag1a.xn--p1ai/novosti_6/18-10-18/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948" y="4989138"/>
            <a:ext cx="2467348" cy="164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4613183"/>
              </p:ext>
            </p:extLst>
          </p:nvPr>
        </p:nvGraphicFramePr>
        <p:xfrm>
          <a:off x="107504" y="1340768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269112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ОБУЧАЮЩИЕ СЕМИНАРЫ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0FCC8B-45F5-4FFE-9983-33C51E822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50FCC8B-45F5-4FFE-9983-33C51E822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50FCC8B-45F5-4FFE-9983-33C51E822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750FCC8B-45F5-4FFE-9983-33C51E822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1EF1B4-5609-4DD5-910D-EF0FFF5CC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11EF1B4-5609-4DD5-910D-EF0FFF5CC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11EF1B4-5609-4DD5-910D-EF0FFF5CC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11EF1B4-5609-4DD5-910D-EF0FFF5CC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37CC7-DB15-424A-A009-AE0F8198C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8437CC7-DB15-424A-A009-AE0F8198C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8437CC7-DB15-424A-A009-AE0F8198C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8437CC7-DB15-424A-A009-AE0F8198C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795117"/>
            <a:ext cx="7772400" cy="1362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Инновационные практико-ориентированные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ПРОФОРИЕНТАЦИОННЫЕ МЕРОПРИЯТИЯ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2" descr="https://envirolaska.com/wp-content/uploads/2017/03/icon-bestpractic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01317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251706"/>
            <a:ext cx="7269112" cy="1143000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ОТКРЫТЫЕ ПРОФОРИЕНТАЦИОННЫЕ МЕРОПРИЯТИЯ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black">
          <a:xfrm>
            <a:off x="611560" y="1395933"/>
            <a:ext cx="806489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0" hangingPunct="0">
              <a:buFontTx/>
              <a:buNone/>
            </a:pPr>
            <a:r>
              <a:rPr lang="ru-RU" sz="2800" b="1" kern="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Организация</a:t>
            </a:r>
            <a:r>
              <a:rPr lang="ru-RU" sz="2800" b="1" kern="0" dirty="0" smtClean="0">
                <a:latin typeface="Candara" panose="020E0502030303020204" pitchFamily="34" charset="0"/>
              </a:rPr>
              <a:t> </a:t>
            </a:r>
            <a:r>
              <a:rPr lang="ru-RU" sz="2800" b="1" kern="0" dirty="0" smtClean="0">
                <a:solidFill>
                  <a:srgbClr val="C00000"/>
                </a:solidFill>
                <a:latin typeface="Candara" panose="020E0502030303020204" pitchFamily="34" charset="0"/>
              </a:rPr>
              <a:t>тематических и консультационных площадок, праздников</a:t>
            </a:r>
            <a:br>
              <a:rPr lang="ru-RU" sz="2800" b="1" kern="0" dirty="0" smtClean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ru-RU" sz="2800" b="1" kern="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для будущих абитуриентов ОГБПОУ УМК</a:t>
            </a:r>
            <a:endParaRPr lang="en-US" sz="2800" b="1" kern="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8261" y="2782669"/>
            <a:ext cx="4238040" cy="3831025"/>
            <a:chOff x="278261" y="2782669"/>
            <a:chExt cx="4238040" cy="3831025"/>
          </a:xfrm>
        </p:grpSpPr>
        <p:pic>
          <p:nvPicPr>
            <p:cNvPr id="5" name="Picture 2" descr="\\Admin-пк\архив фотографий\2017-2018 учебный год\Детская медицинская академия\IMG_3717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8261" y="2782669"/>
              <a:ext cx="4238040" cy="32119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66631" y="5967363"/>
              <a:ext cx="41099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Candara" panose="020E0502030303020204" pitchFamily="34" charset="0"/>
                </a:rPr>
                <a:t>Мастер-класс </a:t>
              </a:r>
              <a:br>
                <a:rPr lang="ru-RU" b="1" dirty="0" smtClean="0">
                  <a:solidFill>
                    <a:srgbClr val="002060"/>
                  </a:solidFill>
                  <a:latin typeface="Candara" panose="020E0502030303020204" pitchFamily="34" charset="0"/>
                </a:rPr>
              </a:br>
              <a:r>
                <a:rPr lang="ru-RU" b="1" dirty="0" smtClean="0">
                  <a:solidFill>
                    <a:srgbClr val="C00000"/>
                  </a:solidFill>
                  <a:latin typeface="Candara" panose="020E0502030303020204" pitchFamily="34" charset="0"/>
                </a:rPr>
                <a:t>«Это должен знать каждый!»</a:t>
              </a:r>
              <a:endParaRPr lang="ru-RU" b="1" dirty="0">
                <a:solidFill>
                  <a:srgbClr val="C00000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46972" y="2782669"/>
            <a:ext cx="4151287" cy="3886691"/>
            <a:chOff x="4798889" y="2790207"/>
            <a:chExt cx="4151287" cy="3886691"/>
          </a:xfrm>
        </p:grpSpPr>
        <p:pic>
          <p:nvPicPr>
            <p:cNvPr id="9" name="Picture 3" descr="\\Admin-пк\архив фотографий\2017-2018 учебный год\Детская медицинская академия\IMG_3643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98889" y="2790207"/>
              <a:ext cx="4109900" cy="32119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840276" y="6030567"/>
              <a:ext cx="41099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Candara" panose="020E0502030303020204" pitchFamily="34" charset="0"/>
                </a:rPr>
                <a:t>Мастер-класс </a:t>
              </a:r>
              <a:br>
                <a:rPr lang="ru-RU" b="1" dirty="0" smtClean="0">
                  <a:solidFill>
                    <a:srgbClr val="002060"/>
                  </a:solidFill>
                  <a:latin typeface="Candara" panose="020E0502030303020204" pitchFamily="34" charset="0"/>
                </a:rPr>
              </a:br>
              <a:r>
                <a:rPr lang="ru-RU" b="1" dirty="0" smtClean="0">
                  <a:solidFill>
                    <a:srgbClr val="C00000"/>
                  </a:solidFill>
                  <a:latin typeface="Candara" panose="020E0502030303020204" pitchFamily="34" charset="0"/>
                </a:rPr>
                <a:t>«Ваш иммунитет»</a:t>
              </a:r>
              <a:endParaRPr lang="ru-RU" b="1" dirty="0">
                <a:solidFill>
                  <a:srgbClr val="C00000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2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269112" cy="1143000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ОТКРЫТЫЕ ПРОФОРИЕНТАЦИОННЫЕ МЕРОПРИЯТИЯ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89" y="530120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Дни открытых дверей для обучающихся </a:t>
            </a:r>
            <a:r>
              <a:rPr lang="ru-RU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общеобразовательных </a:t>
            </a:r>
            <a:r>
              <a:rPr lang="ru-RU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организаций и их </a:t>
            </a:r>
            <a:r>
              <a:rPr lang="ru-RU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родителей</a:t>
            </a:r>
            <a:br>
              <a:rPr lang="ru-RU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2" descr="http://xn--73-jlcadbi3ajag1a.xn--p1ai/novosti_6/21-12-2018/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24240"/>
            <a:ext cx="3963882" cy="297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n--73-jlcadbi3ajag1a.xn--p1ai/novosti_6/16-03-19/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08" y="1824216"/>
            <a:ext cx="4457750" cy="297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243142"/>
            <a:ext cx="7269112" cy="1143000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ОТКРЫТЫЕ ПРОФОРИЕНТАЦИОННЫЕ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МЕРОПРИЯТИЯ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3347864" y="1196752"/>
            <a:ext cx="2477029" cy="1033309"/>
            <a:chOff x="105658126" y="107898499"/>
            <a:chExt cx="8558441" cy="3752086"/>
          </a:xfrm>
        </p:grpSpPr>
        <p:sp>
          <p:nvSpPr>
            <p:cNvPr id="15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07909012" y="109260014"/>
              <a:ext cx="4438207" cy="972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204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9600" b="1" kern="10" spc="0" dirty="0" smtClean="0">
                  <a:ln w="127" algn="ctr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Sitka Small"/>
                </a:rPr>
                <a:t>ЗБУКА</a:t>
              </a:r>
              <a:endParaRPr lang="ru-RU" sz="9600" b="1" kern="10" spc="0" dirty="0">
                <a:ln w="127" algn="ctr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Sitka Small"/>
              </a:endParaRPr>
            </a:p>
          </p:txBody>
        </p:sp>
        <p:sp>
          <p:nvSpPr>
            <p:cNvPr id="16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05658126" y="108324283"/>
              <a:ext cx="2195687" cy="1872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204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9600" b="1" kern="10" spc="0" smtClean="0">
                  <a:ln w="127" algn="ctr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Sitka Small"/>
                </a:rPr>
                <a:t>А</a:t>
              </a:r>
              <a:endParaRPr lang="ru-RU" sz="9600" b="1" kern="10" spc="0">
                <a:ln w="127" algn="ctr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Sitka Small"/>
              </a:endParaRPr>
            </a:p>
          </p:txBody>
        </p:sp>
        <p:sp>
          <p:nvSpPr>
            <p:cNvPr id="1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5735255" y="110428065"/>
              <a:ext cx="6188525" cy="12225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204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9600" b="1" kern="10" spc="0" dirty="0" smtClean="0">
                  <a:ln w="127" algn="ctr">
                    <a:solidFill>
                      <a:srgbClr val="C0504D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Sitka Small"/>
                </a:rPr>
                <a:t>ЗДОРОВЬ</a:t>
              </a:r>
              <a:endParaRPr lang="ru-RU" sz="9600" b="1" kern="10" spc="0" dirty="0">
                <a:ln w="127" algn="ctr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Sitka Small"/>
              </a:endParaRPr>
            </a:p>
          </p:txBody>
        </p:sp>
        <p:sp>
          <p:nvSpPr>
            <p:cNvPr id="18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2002067" y="109429702"/>
              <a:ext cx="1982745" cy="2010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204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9600" b="1" kern="10" spc="0" dirty="0" smtClean="0">
                  <a:ln w="127" algn="ctr">
                    <a:solidFill>
                      <a:srgbClr val="C0504D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Sitka Small"/>
                </a:rPr>
                <a:t>Я</a:t>
              </a:r>
              <a:endParaRPr lang="ru-RU" sz="9600" b="1" kern="10" spc="0" dirty="0">
                <a:ln w="127" algn="ctr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Sitka Small"/>
              </a:endParaRPr>
            </a:p>
          </p:txBody>
        </p:sp>
        <p:pic>
          <p:nvPicPr>
            <p:cNvPr id="19" name="Picture 7" descr="f053cfa63a7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74176" y="110252330"/>
              <a:ext cx="1168638" cy="1337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0" name="Picture 8" descr="f053cfa63a7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3"/>
            <a:stretch>
              <a:fillRect/>
            </a:stretch>
          </p:blipFill>
          <p:spPr bwMode="auto">
            <a:xfrm>
              <a:off x="107403798" y="110213315"/>
              <a:ext cx="1203049" cy="1380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107625899" y="107898499"/>
              <a:ext cx="6590668" cy="1014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Petersburg" pitchFamily="34" charset="0"/>
                  <a:cs typeface="Arial" pitchFamily="34" charset="0"/>
                </a:rPr>
                <a:t>Детская медицинская академия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560913" y="2248767"/>
            <a:ext cx="4161356" cy="4329889"/>
            <a:chOff x="4716016" y="2276872"/>
            <a:chExt cx="4161356" cy="4329889"/>
          </a:xfrm>
        </p:grpSpPr>
        <p:pic>
          <p:nvPicPr>
            <p:cNvPr id="1028" name="Picture 4" descr="https://pp.userapi.com/c849028/v849028719/19c82c/qmsUjwUC7tk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276872"/>
              <a:ext cx="4161356" cy="31210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716016" y="5517232"/>
              <a:ext cx="411480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 dirty="0">
                  <a:solidFill>
                    <a:srgbClr val="002060"/>
                  </a:solidFill>
                  <a:latin typeface="Candara" panose="020E0502030303020204" pitchFamily="34" charset="0"/>
                </a:rPr>
                <a:t>Ассамблея детских академий</a:t>
              </a:r>
              <a:endParaRPr lang="en-US" b="1" dirty="0">
                <a:solidFill>
                  <a:srgbClr val="002060"/>
                </a:solidFill>
                <a:latin typeface="Candara" panose="020E0502030303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ru-RU" b="1" dirty="0" smtClean="0">
                  <a:solidFill>
                    <a:srgbClr val="002060"/>
                  </a:solidFill>
                  <a:latin typeface="Candara" panose="020E0502030303020204" pitchFamily="34" charset="0"/>
                </a:rPr>
                <a:t>во </a:t>
              </a:r>
              <a:r>
                <a:rPr lang="ru-RU" b="1" dirty="0">
                  <a:solidFill>
                    <a:srgbClr val="002060"/>
                  </a:solidFill>
                  <a:latin typeface="Candara" panose="020E0502030303020204" pitchFamily="34" charset="0"/>
                </a:rPr>
                <a:t>Дворце творчества детей и молодежи</a:t>
              </a:r>
              <a:endParaRPr lang="en-US" b="1" dirty="0" smtClean="0">
                <a:solidFill>
                  <a:srgbClr val="002060"/>
                </a:solidFill>
                <a:latin typeface="Candara" panose="020E0502030303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ru-RU" b="1" dirty="0" smtClean="0">
                  <a:solidFill>
                    <a:srgbClr val="C00000"/>
                  </a:solidFill>
                  <a:latin typeface="Candara" panose="020E0502030303020204" pitchFamily="34" charset="0"/>
                </a:rPr>
                <a:t>2020 год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1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9233" y="4183021"/>
            <a:ext cx="1728192" cy="21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381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УЧАСТВУЕМ И ПОБЕЖДАЕМ!</a:t>
            </a:r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0" y="980728"/>
            <a:ext cx="9144000" cy="43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РЕГИОНАЛЬНЫЙ ЧЕМПИОНАТ «МОЛОДЫЕ ПРОФЕССИОНАЛЫ» (WORLDSKILLS RUSSIA) </a:t>
            </a:r>
          </a:p>
          <a:p>
            <a:pPr algn="ctr">
              <a:buNone/>
            </a:pP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588224" y="2861264"/>
            <a:ext cx="2088232" cy="3525618"/>
            <a:chOff x="3469817" y="3789621"/>
            <a:chExt cx="1545491" cy="276771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7" y="3789621"/>
              <a:ext cx="1545491" cy="2301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3469818" y="6090901"/>
              <a:ext cx="1534230" cy="466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Century Gothic" pitchFamily="34" charset="0"/>
                </a:rPr>
                <a:t>2 место</a:t>
              </a:r>
              <a:br>
                <a:rPr lang="ru-RU" sz="1400" b="1" dirty="0" smtClean="0">
                  <a:solidFill>
                    <a:srgbClr val="C00000"/>
                  </a:solidFill>
                  <a:latin typeface="Century Gothic" pitchFamily="34" charset="0"/>
                </a:rPr>
              </a:br>
              <a:r>
                <a:rPr lang="ru-RU" sz="1400" b="1" dirty="0">
                  <a:solidFill>
                    <a:srgbClr val="003964"/>
                  </a:solidFill>
                  <a:latin typeface="Century Gothic" pitchFamily="34" charset="0"/>
                </a:rPr>
                <a:t>2019 год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51520" y="1480588"/>
            <a:ext cx="6162129" cy="2462213"/>
            <a:chOff x="3851824" y="1539387"/>
            <a:chExt cx="9537356" cy="399764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931202" y="1539387"/>
              <a:ext cx="4457978" cy="3997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b="1" dirty="0">
                  <a:solidFill>
                    <a:srgbClr val="003964"/>
                  </a:solidFill>
                  <a:latin typeface="Century Gothic" pitchFamily="34" charset="0"/>
                </a:rPr>
                <a:t>Региональный этап Всероссийской олимпиады профессионального мастерства обучающихся по специальностям СПО– областной конкурс профессионального мастерства</a:t>
              </a:r>
              <a:br>
                <a:rPr lang="ru-RU" sz="1400" b="1" dirty="0">
                  <a:solidFill>
                    <a:srgbClr val="003964"/>
                  </a:solidFill>
                  <a:latin typeface="Century Gothic" pitchFamily="34" charset="0"/>
                </a:rPr>
              </a:br>
              <a:r>
                <a:rPr lang="ru-RU" sz="1400" b="1" dirty="0">
                  <a:solidFill>
                    <a:srgbClr val="003964"/>
                  </a:solidFill>
                  <a:latin typeface="Century Gothic" pitchFamily="34" charset="0"/>
                </a:rPr>
                <a:t>«Мастер – золотые руки»</a:t>
              </a:r>
              <a:r>
                <a:rPr lang="en-US" sz="1400" b="1" dirty="0">
                  <a:solidFill>
                    <a:srgbClr val="003964"/>
                  </a:solidFill>
                  <a:latin typeface="Century Gothic" pitchFamily="34" charset="0"/>
                </a:rPr>
                <a:t>   </a:t>
              </a:r>
              <a:endParaRPr lang="ru-RU" sz="1400" b="1" dirty="0" smtClean="0">
                <a:solidFill>
                  <a:srgbClr val="003964"/>
                </a:solidFill>
                <a:latin typeface="Century Gothic" pitchFamily="34" charset="0"/>
              </a:endParaRPr>
            </a:p>
            <a:p>
              <a:pPr lvl="0" algn="ctr"/>
              <a:r>
                <a:rPr lang="ru-RU" sz="1400" b="1" dirty="0" smtClean="0">
                  <a:solidFill>
                    <a:srgbClr val="C00000"/>
                  </a:solidFill>
                  <a:latin typeface="Century Gothic" pitchFamily="34" charset="0"/>
                </a:rPr>
                <a:t>1</a:t>
              </a:r>
              <a:r>
                <a:rPr lang="ru-RU" sz="1400" b="1" dirty="0">
                  <a:solidFill>
                    <a:srgbClr val="C00000"/>
                  </a:solidFill>
                  <a:latin typeface="Century Gothic" pitchFamily="34" charset="0"/>
                </a:rPr>
                <a:t>, 3 место</a:t>
              </a:r>
              <a:br>
                <a:rPr lang="ru-RU" sz="1400" b="1" dirty="0">
                  <a:solidFill>
                    <a:srgbClr val="C00000"/>
                  </a:solidFill>
                  <a:latin typeface="Century Gothic" pitchFamily="34" charset="0"/>
                </a:rPr>
              </a:br>
              <a:r>
                <a:rPr lang="ru-RU" sz="1400" b="1" dirty="0">
                  <a:solidFill>
                    <a:srgbClr val="003964"/>
                  </a:solidFill>
                  <a:latin typeface="Century Gothic" pitchFamily="34" charset="0"/>
                </a:rPr>
                <a:t>2019 год</a:t>
              </a:r>
            </a:p>
          </p:txBody>
        </p:sp>
        <p:pic>
          <p:nvPicPr>
            <p:cNvPr id="25" name="Picture 4" descr="http://xn--73-jlcadbi3ajag1a.xn--p1ai/novosti_6/19-03-19/7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824" y="1836484"/>
              <a:ext cx="5008386" cy="3340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06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641525"/>
            <a:ext cx="3278981" cy="4896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9" y="3184221"/>
            <a:ext cx="5472608" cy="3353847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269112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ИССЛЕДОВАТЕЛЬСКАЯ РАБОТА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gray">
          <a:xfrm>
            <a:off x="3707905" y="1412776"/>
            <a:ext cx="532859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8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11</a:t>
            </a:r>
            <a:r>
              <a:rPr lang="ru-RU" sz="3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проектов и грантов</a:t>
            </a:r>
            <a:endParaRPr lang="ru-RU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510" y="259978"/>
            <a:ext cx="7269112" cy="72075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КОНКУРСЫ, КОНФЕРЕНЦИИ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2830" y="3861048"/>
            <a:ext cx="5823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Межрегиональный конкурса на </a:t>
            </a:r>
            <a:r>
              <a:rPr lang="ru-RU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лучший сценарий практико-ориентированного профориентационного </a:t>
            </a:r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мероприятия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072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ОГБПОУ УМК - организатор </a:t>
            </a:r>
            <a:r>
              <a:rPr lang="ru-RU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межрегиональных конкурсов и конференций</a:t>
            </a:r>
            <a:endParaRPr lang="ru-RU" sz="24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0719" y="1988840"/>
            <a:ext cx="55636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Всероссийская научно-практическая конференция с международным участием </a:t>
            </a:r>
            <a:endParaRPr lang="ru-RU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«Современные тенденции развития профессионального образования»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52844" y="5157192"/>
            <a:ext cx="58237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Межрегиональный (с </a:t>
            </a:r>
            <a:r>
              <a:rPr lang="ru-RU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международным участием) </a:t>
            </a:r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конкурс профориентационных </a:t>
            </a:r>
            <a:r>
              <a:rPr lang="ru-RU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видеороликов среди студентов «Медик – профессия на все времена»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облож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11697"/>
            <a:ext cx="2676996" cy="37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002"/>
            <a:ext cx="7197104" cy="1080790"/>
          </a:xfrm>
        </p:spPr>
        <p:txBody>
          <a:bodyPr/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  <a:t>Областное государственное бюджетное</a:t>
            </a:r>
            <a:b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  <a:t>профессиональное образовательное учреждение</a:t>
            </a:r>
            <a:b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  <a:t>«Ульяновский медицинский колледж»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968552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 2" pitchFamily="18" charset="2"/>
              <a:buNone/>
              <a:tabLst>
                <a:tab pos="539750" algn="l"/>
              </a:tabLst>
              <a:defRPr/>
            </a:pPr>
            <a:r>
              <a:rPr lang="ru-RU" sz="20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Софронычев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 А.В., </a:t>
            </a:r>
            <a:r>
              <a:rPr lang="ru-RU" sz="2000" b="1" dirty="0">
                <a:solidFill>
                  <a:srgbClr val="006666"/>
                </a:solidFill>
                <a:latin typeface="Candara" panose="020E0502030303020204" pitchFamily="34" charset="0"/>
              </a:rPr>
              <a:t>директор ОГБПОУ </a:t>
            </a:r>
            <a:r>
              <a:rPr lang="ru-RU" sz="2000" b="1" dirty="0" smtClean="0">
                <a:solidFill>
                  <a:srgbClr val="006666"/>
                </a:solidFill>
                <a:latin typeface="Candara" panose="020E0502030303020204" pitchFamily="34" charset="0"/>
              </a:rPr>
              <a:t>УМК,  </a:t>
            </a:r>
            <a:r>
              <a:rPr lang="ru-RU" sz="2000" b="1" dirty="0">
                <a:solidFill>
                  <a:srgbClr val="006666"/>
                </a:solidFill>
                <a:latin typeface="Candara" panose="020E0502030303020204" pitchFamily="34" charset="0"/>
              </a:rPr>
              <a:t>кандидат биологических наук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 2" pitchFamily="18" charset="2"/>
              <a:buNone/>
              <a:tabLst>
                <a:tab pos="539750" algn="l"/>
              </a:tabLst>
              <a:defRPr/>
            </a:pPr>
            <a:endParaRPr lang="ru-RU" sz="12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 2" pitchFamily="18" charset="2"/>
              <a:buNone/>
              <a:tabLst>
                <a:tab pos="53975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Попова Е.П., </a:t>
            </a:r>
            <a:r>
              <a:rPr lang="ru-RU" sz="2000" b="1" dirty="0">
                <a:solidFill>
                  <a:srgbClr val="006666"/>
                </a:solidFill>
                <a:latin typeface="Candara" panose="020E0502030303020204" pitchFamily="34" charset="0"/>
              </a:rPr>
              <a:t>заместитель директора по У</a:t>
            </a:r>
            <a:r>
              <a:rPr lang="ru-RU" sz="2000" b="1" dirty="0" smtClean="0">
                <a:solidFill>
                  <a:srgbClr val="006666"/>
                </a:solidFill>
                <a:latin typeface="Candara" panose="020E0502030303020204" pitchFamily="34" charset="0"/>
              </a:rPr>
              <a:t>МР</a:t>
            </a:r>
            <a:endParaRPr lang="ru-RU" sz="2000" b="1" dirty="0">
              <a:solidFill>
                <a:srgbClr val="006666"/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 2" pitchFamily="18" charset="2"/>
              <a:buNone/>
              <a:tabLst>
                <a:tab pos="539750" algn="l"/>
              </a:tabLst>
              <a:defRPr/>
            </a:pPr>
            <a:endParaRPr lang="ru-RU" sz="12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 2" pitchFamily="18" charset="2"/>
              <a:buNone/>
              <a:tabLst>
                <a:tab pos="53975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Казанцева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Т.Н., </a:t>
            </a:r>
            <a:r>
              <a:rPr lang="ru-RU" sz="2000" b="1" dirty="0">
                <a:solidFill>
                  <a:srgbClr val="006666"/>
                </a:solidFill>
                <a:latin typeface="Candara" panose="020E0502030303020204" pitchFamily="34" charset="0"/>
              </a:rPr>
              <a:t>научный руководитель</a:t>
            </a:r>
          </a:p>
          <a:p>
            <a:pPr marL="719138" indent="-719138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1200" b="1" dirty="0" smtClean="0">
              <a:solidFill>
                <a:srgbClr val="006666"/>
              </a:solidFill>
              <a:latin typeface="Candara" panose="020E0502030303020204" pitchFamily="34" charset="0"/>
            </a:endParaRPr>
          </a:p>
          <a:p>
            <a:pPr marL="719138" indent="-719138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Candara" panose="020E0502030303020204" pitchFamily="34" charset="0"/>
              </a:rPr>
              <a:t>Тема</a:t>
            </a:r>
            <a:r>
              <a:rPr lang="ru-RU" sz="2000" b="1" dirty="0">
                <a:solidFill>
                  <a:srgbClr val="006666"/>
                </a:solidFill>
                <a:latin typeface="Candara" panose="020E0502030303020204" pitchFamily="34" charset="0"/>
              </a:rPr>
              <a:t>: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«Формирование профессиональных компетенций педагогических работников по осуществлению </a:t>
            </a:r>
            <a:r>
              <a:rPr lang="ru-RU" sz="20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профориентационной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 деятельности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контексте реализации требований профессионального стандарта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Педагог профессионального обучения, профессионального образования и дополнительного профессионального образования» 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1200" b="1" dirty="0">
              <a:solidFill>
                <a:srgbClr val="000099"/>
              </a:solidFill>
            </a:endParaRPr>
          </a:p>
          <a:p>
            <a:pPr>
              <a:buNone/>
              <a:tabLst>
                <a:tab pos="0" algn="l"/>
              </a:tabLs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Candara" panose="020E0502030303020204" pitchFamily="34" charset="0"/>
              </a:rPr>
              <a:t>Статус в программе РИП: 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Областная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экспериментальная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площадка,  3 этап</a:t>
            </a:r>
          </a:p>
          <a:p>
            <a:pPr indent="-192088" algn="just">
              <a:buNone/>
              <a:tabLst>
                <a:tab pos="0" algn="l"/>
              </a:tabLst>
              <a:defRPr/>
            </a:pPr>
            <a:endParaRPr lang="ru-RU" sz="1200" b="1" dirty="0" smtClean="0">
              <a:solidFill>
                <a:srgbClr val="006666"/>
              </a:solidFill>
              <a:latin typeface="Candara" panose="020E0502030303020204" pitchFamily="34" charset="0"/>
            </a:endParaRPr>
          </a:p>
          <a:p>
            <a:pPr marL="355600" indent="-355600">
              <a:buNone/>
              <a:tabLst>
                <a:tab pos="0" algn="l"/>
                <a:tab pos="9525" algn="l"/>
              </a:tabLst>
              <a:defRPr/>
            </a:pPr>
            <a:r>
              <a:rPr lang="ru-RU" sz="2000" b="1" dirty="0">
                <a:solidFill>
                  <a:srgbClr val="006666"/>
                </a:solidFill>
                <a:latin typeface="Candara" panose="020E0502030303020204" pitchFamily="34" charset="0"/>
              </a:rPr>
              <a:t>Стаж</a:t>
            </a:r>
            <a:r>
              <a:rPr lang="ru-RU" sz="2000" b="1" dirty="0" smtClean="0">
                <a:solidFill>
                  <a:srgbClr val="006666"/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>
                <a:solidFill>
                  <a:srgbClr val="006666"/>
                </a:solidFill>
                <a:latin typeface="Candara" panose="020E0502030303020204" pitchFamily="34" charset="0"/>
              </a:rPr>
              <a:t>в программе РИП</a:t>
            </a:r>
            <a:r>
              <a:rPr lang="ru-RU" sz="2000" b="1" dirty="0" smtClean="0">
                <a:solidFill>
                  <a:srgbClr val="006666"/>
                </a:solidFill>
                <a:latin typeface="Candara" panose="020E0502030303020204" pitchFamily="34" charset="0"/>
              </a:rPr>
              <a:t>: 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с 2011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ПУБЛИКАЦИИ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323528" y="1124744"/>
            <a:ext cx="28083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9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15</a:t>
            </a:r>
            <a:r>
              <a:rPr lang="ru-RU" sz="3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статей</a:t>
            </a:r>
            <a:endParaRPr lang="ru-RU" sz="28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4055055" y="908720"/>
            <a:ext cx="475252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9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</a:t>
            </a:r>
            <a:r>
              <a:rPr lang="ru-RU" sz="8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учебных </a:t>
            </a: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пособий  и </a:t>
            </a: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методических разработок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99592" y="2384487"/>
            <a:ext cx="2459890" cy="4339952"/>
            <a:chOff x="6015225" y="1052735"/>
            <a:chExt cx="2808312" cy="5126536"/>
          </a:xfrm>
        </p:grpSpPr>
        <p:pic>
          <p:nvPicPr>
            <p:cNvPr id="7" name="Picture 10" descr="http://xn--73-jlcadbi3ajag1a.xn--p1ai/novosti_6/5-02-18/1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200" y="1052735"/>
              <a:ext cx="2301245" cy="3251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6015225" y="4434188"/>
              <a:ext cx="2808312" cy="1745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Candara" panose="020E0502030303020204" pitchFamily="34" charset="0"/>
                </a:rPr>
                <a:t>Межрегиональный конкурс методических разработок с использованием активных и интерактивных методов </a:t>
              </a:r>
              <a:r>
                <a:rPr lang="ru-RU" sz="1400" b="1" dirty="0" smtClean="0">
                  <a:solidFill>
                    <a:srgbClr val="002060"/>
                  </a:solidFill>
                  <a:latin typeface="Candara" panose="020E0502030303020204" pitchFamily="34" charset="0"/>
                </a:rPr>
                <a:t>обучения</a:t>
              </a:r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  <a:latin typeface="Candara" panose="020E0502030303020204" pitchFamily="34" charset="0"/>
                </a:rPr>
                <a:t>2 место </a:t>
              </a:r>
              <a:endParaRPr lang="ru-RU" b="1" dirty="0">
                <a:solidFill>
                  <a:srgbClr val="C00000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964088" y="2792693"/>
            <a:ext cx="2808312" cy="3924038"/>
            <a:chOff x="251520" y="1052735"/>
            <a:chExt cx="2556283" cy="3924038"/>
          </a:xfrm>
        </p:grpSpPr>
        <p:pic>
          <p:nvPicPr>
            <p:cNvPr id="10" name="Picture 2" descr="http://xn--73-jlcadbi3ajag1a.xn--p1ai/novosti_6/11-12-17/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79" y="1052735"/>
              <a:ext cx="2048979" cy="2908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51520" y="3961110"/>
              <a:ext cx="255628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Candara" panose="020E0502030303020204" pitchFamily="34" charset="0"/>
                </a:rPr>
                <a:t>Межрегиональный конкурс </a:t>
              </a:r>
              <a:r>
                <a:rPr lang="ru-RU" sz="1400" b="1" dirty="0" smtClean="0">
                  <a:solidFill>
                    <a:srgbClr val="002060"/>
                  </a:solidFill>
                  <a:latin typeface="Candara" panose="020E0502030303020204" pitchFamily="34" charset="0"/>
                </a:rPr>
                <a:t>сценариев «</a:t>
              </a:r>
              <a:r>
                <a:rPr lang="ru-RU" sz="1400" b="1" dirty="0">
                  <a:solidFill>
                    <a:srgbClr val="002060"/>
                  </a:solidFill>
                  <a:latin typeface="Candara" panose="020E0502030303020204" pitchFamily="34" charset="0"/>
                </a:rPr>
                <a:t>О медицине замолвим мы слово!»</a:t>
              </a:r>
            </a:p>
            <a:p>
              <a:pPr algn="ctr"/>
              <a:r>
                <a:rPr lang="ru-RU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1 место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3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269112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КОНКУРСЫ</a:t>
            </a: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6378699"/>
              </p:ext>
            </p:extLst>
          </p:nvPr>
        </p:nvGraphicFramePr>
        <p:xfrm>
          <a:off x="179513" y="1340768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://ds462-vis-ekb.narod.ru/_si/0/5120887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329" y="2727970"/>
            <a:ext cx="1800200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C7D9D-9759-49E1-8325-5D10A58F7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CAC7D9D-9759-49E1-8325-5D10A58F7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CAC7D9D-9759-49E1-8325-5D10A58F7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5CAC7D9D-9759-49E1-8325-5D10A58F7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2A4E47-3BFC-411F-9028-9FBE4B8E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52A4E47-3BFC-411F-9028-9FBE4B8E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52A4E47-3BFC-411F-9028-9FBE4B8E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52A4E47-3BFC-411F-9028-9FBE4B8E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9382F-BBF7-4626-9A74-F7AC108A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0A9382F-BBF7-4626-9A74-F7AC108A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0A9382F-BBF7-4626-9A74-F7AC108A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50A9382F-BBF7-4626-9A74-F7AC108A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0FF72F-CFE7-44AA-B365-626C79323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B0FF72F-CFE7-44AA-B365-626C79323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B0FF72F-CFE7-44AA-B365-626C79323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B0FF72F-CFE7-44AA-B365-626C79323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795117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РЕЗУЛЬТАТИВНОСТЬ ПРОВЕДЕННЫХ МЕРОПРИЯТИЙ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4" name="Picture 2" descr="https://envirolaska.com/wp-content/uploads/2017/03/icon-bestpractic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01317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9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РЕАЛИЗАЦИЯ ОСНОВНОЙ ОБРАЗОВАТЕЛЬНОЙ ПРОГРАММЫ</a:t>
            </a:r>
            <a:endParaRPr lang="ru-RU" sz="2800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98184776"/>
              </p:ext>
            </p:extLst>
          </p:nvPr>
        </p:nvGraphicFramePr>
        <p:xfrm>
          <a:off x="179512" y="1278500"/>
          <a:ext cx="4332007" cy="2357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56080858"/>
              </p:ext>
            </p:extLst>
          </p:nvPr>
        </p:nvGraphicFramePr>
        <p:xfrm>
          <a:off x="4560583" y="1305017"/>
          <a:ext cx="44161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7284" y="2303257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562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6876" y="2178986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664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4842" y="2061855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749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3060" y="1989105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805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400" y="1994960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816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72000" y="1340768"/>
            <a:ext cx="0" cy="53285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>
            <a:off x="4608504" y="-782967"/>
            <a:ext cx="0" cy="9000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0361" y="3920556"/>
            <a:ext cx="4463496" cy="2484507"/>
            <a:chOff x="2019300" y="1924050"/>
            <a:chExt cx="5168637" cy="3009900"/>
          </a:xfrm>
        </p:grpSpPr>
        <p:graphicFrame>
          <p:nvGraphicFramePr>
            <p:cNvPr id="26" name="Диаграмма 25"/>
            <p:cNvGraphicFramePr/>
            <p:nvPr>
              <p:extLst>
                <p:ext uri="{D42A27DB-BD31-4B8C-83A1-F6EECF244321}">
                  <p14:modId xmlns:p14="http://schemas.microsoft.com/office/powerpoint/2010/main" val="2063744796"/>
                </p:ext>
              </p:extLst>
            </p:nvPr>
          </p:nvGraphicFramePr>
          <p:xfrm>
            <a:off x="2019300" y="1924050"/>
            <a:ext cx="5168637" cy="3009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Надпись 2"/>
            <p:cNvSpPr txBox="1">
              <a:spLocks noChangeArrowheads="1"/>
            </p:cNvSpPr>
            <p:nvPr/>
          </p:nvSpPr>
          <p:spPr bwMode="auto">
            <a:xfrm>
              <a:off x="2390775" y="3346326"/>
              <a:ext cx="482600" cy="29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i="1" dirty="0">
                  <a:effectLst/>
                  <a:latin typeface="Cambria"/>
                  <a:ea typeface="Times New Roman"/>
                </a:rPr>
                <a:t>34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Надпись 2"/>
            <p:cNvSpPr txBox="1">
              <a:spLocks noChangeArrowheads="1"/>
            </p:cNvSpPr>
            <p:nvPr/>
          </p:nvSpPr>
          <p:spPr bwMode="auto">
            <a:xfrm>
              <a:off x="2305050" y="3609340"/>
              <a:ext cx="716280" cy="372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i="1" dirty="0" smtClean="0">
                  <a:solidFill>
                    <a:srgbClr val="FFFFFF"/>
                  </a:solidFill>
                  <a:effectLst/>
                  <a:latin typeface="Cambria"/>
                  <a:ea typeface="Times New Roman"/>
                </a:rPr>
                <a:t>56%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Надпись 2"/>
            <p:cNvSpPr txBox="1">
              <a:spLocks noChangeArrowheads="1"/>
            </p:cNvSpPr>
            <p:nvPr/>
          </p:nvSpPr>
          <p:spPr bwMode="auto">
            <a:xfrm>
              <a:off x="3403434" y="2803843"/>
              <a:ext cx="43878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i="1" dirty="0">
                  <a:effectLst/>
                  <a:latin typeface="Cambria"/>
                  <a:ea typeface="Times New Roman"/>
                </a:rPr>
                <a:t>79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Надпись 2"/>
            <p:cNvSpPr txBox="1">
              <a:spLocks noChangeArrowheads="1"/>
            </p:cNvSpPr>
            <p:nvPr/>
          </p:nvSpPr>
          <p:spPr bwMode="auto">
            <a:xfrm>
              <a:off x="3270085" y="3209836"/>
              <a:ext cx="716280" cy="372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i="1" dirty="0">
                  <a:solidFill>
                    <a:srgbClr val="FFFFFF"/>
                  </a:solidFill>
                  <a:effectLst/>
                  <a:latin typeface="Cambria"/>
                  <a:ea typeface="Times New Roman"/>
                </a:rPr>
                <a:t>63%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Надпись 2"/>
            <p:cNvSpPr txBox="1">
              <a:spLocks noChangeArrowheads="1"/>
            </p:cNvSpPr>
            <p:nvPr/>
          </p:nvSpPr>
          <p:spPr bwMode="auto">
            <a:xfrm>
              <a:off x="4240130" y="3131622"/>
              <a:ext cx="716280" cy="372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i="1" dirty="0">
                  <a:solidFill>
                    <a:srgbClr val="FFFFFF"/>
                  </a:solidFill>
                  <a:effectLst/>
                  <a:latin typeface="Cambria"/>
                  <a:ea typeface="Times New Roman"/>
                </a:rPr>
                <a:t>69%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Надпись 2"/>
            <p:cNvSpPr txBox="1">
              <a:spLocks noChangeArrowheads="1"/>
            </p:cNvSpPr>
            <p:nvPr/>
          </p:nvSpPr>
          <p:spPr bwMode="auto">
            <a:xfrm>
              <a:off x="4363955" y="2655543"/>
              <a:ext cx="43878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i="1">
                  <a:effectLst/>
                  <a:latin typeface="Cambria"/>
                  <a:ea typeface="Times New Roman"/>
                </a:rPr>
                <a:t>90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Надпись 2"/>
            <p:cNvSpPr txBox="1">
              <a:spLocks noChangeArrowheads="1"/>
            </p:cNvSpPr>
            <p:nvPr/>
          </p:nvSpPr>
          <p:spPr bwMode="auto">
            <a:xfrm>
              <a:off x="5348040" y="2545816"/>
              <a:ext cx="43878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i="1">
                  <a:effectLst/>
                  <a:latin typeface="Cambria"/>
                  <a:ea typeface="Times New Roman"/>
                </a:rPr>
                <a:t>99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Надпись 2"/>
            <p:cNvSpPr txBox="1">
              <a:spLocks noChangeArrowheads="1"/>
            </p:cNvSpPr>
            <p:nvPr/>
          </p:nvSpPr>
          <p:spPr bwMode="auto">
            <a:xfrm>
              <a:off x="5225719" y="3037957"/>
              <a:ext cx="716280" cy="372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i="1" dirty="0" smtClean="0">
                  <a:solidFill>
                    <a:srgbClr val="FFFFFF"/>
                  </a:solidFill>
                  <a:effectLst/>
                  <a:latin typeface="Cambria"/>
                  <a:ea typeface="Times New Roman"/>
                </a:rPr>
                <a:t>66%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Надпись 2"/>
            <p:cNvSpPr txBox="1">
              <a:spLocks noChangeArrowheads="1"/>
            </p:cNvSpPr>
            <p:nvPr/>
          </p:nvSpPr>
          <p:spPr bwMode="auto">
            <a:xfrm>
              <a:off x="6186240" y="3090575"/>
              <a:ext cx="716280" cy="372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i="1" dirty="0">
                  <a:solidFill>
                    <a:srgbClr val="FFFFFF"/>
                  </a:solidFill>
                  <a:effectLst/>
                  <a:latin typeface="Cambria"/>
                  <a:ea typeface="Times New Roman"/>
                </a:rPr>
                <a:t>65%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Надпись 2"/>
            <p:cNvSpPr txBox="1">
              <a:spLocks noChangeArrowheads="1"/>
            </p:cNvSpPr>
            <p:nvPr/>
          </p:nvSpPr>
          <p:spPr bwMode="auto">
            <a:xfrm>
              <a:off x="6310065" y="2628981"/>
              <a:ext cx="43878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i="1" dirty="0">
                  <a:effectLst/>
                  <a:latin typeface="Cambria"/>
                  <a:ea typeface="Times New Roman"/>
                </a:rPr>
                <a:t>92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536241" y="3878159"/>
            <a:ext cx="4577825" cy="2630075"/>
            <a:chOff x="4556479" y="1196752"/>
            <a:chExt cx="4577825" cy="2630075"/>
          </a:xfrm>
        </p:grpSpPr>
        <p:sp>
          <p:nvSpPr>
            <p:cNvPr id="41" name="TextBox 40"/>
            <p:cNvSpPr txBox="1"/>
            <p:nvPr/>
          </p:nvSpPr>
          <p:spPr>
            <a:xfrm>
              <a:off x="5796136" y="1196752"/>
              <a:ext cx="2259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БАЗЫ ПРАКТИК</a:t>
              </a:r>
              <a:endParaRPr lang="ru-RU" sz="1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42" name="Диаграмма 41"/>
            <p:cNvGraphicFramePr/>
            <p:nvPr>
              <p:extLst>
                <p:ext uri="{D42A27DB-BD31-4B8C-83A1-F6EECF244321}">
                  <p14:modId xmlns:p14="http://schemas.microsoft.com/office/powerpoint/2010/main" val="3566000875"/>
                </p:ext>
              </p:extLst>
            </p:nvPr>
          </p:nvGraphicFramePr>
          <p:xfrm>
            <a:off x="4961127" y="1891496"/>
            <a:ext cx="3929883" cy="19353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4556479" y="1484784"/>
              <a:ext cx="4577825" cy="461665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29 договоров </a:t>
              </a:r>
              <a:r>
                <a:rPr lang="ru-RU" sz="12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с ЛПУ по организации практической подготовки (практики)</a:t>
              </a:r>
              <a:endParaRPr lang="ru-RU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9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95117"/>
            <a:ext cx="8352928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Результаты и материалы, полученные в ходе эксперимента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4098" name="Picture 2" descr="https://envirolaska.com/wp-content/uploads/2017/03/icon-bestpractic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01317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ОТЧЕТНЫЕ МАТЕРИАЛЫ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47047563"/>
              </p:ext>
            </p:extLst>
          </p:nvPr>
        </p:nvGraphicFramePr>
        <p:xfrm>
          <a:off x="323528" y="1340767"/>
          <a:ext cx="6264696" cy="531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обложка к РИП_1 часть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95232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951524-D057-4BE1-A6C3-6A6262FB9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1951524-D057-4BE1-A6C3-6A6262FB9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2BA16E-9F38-4C4D-813E-2B07742F5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F2BA16E-9F38-4C4D-813E-2B07742F5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6777" y="1918658"/>
            <a:ext cx="4819719" cy="2950502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ru-RU" sz="2000" b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ОГБПОУ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"Ульяновский медицинский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колледж"</a:t>
            </a: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Адрес: </a:t>
            </a: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432059, </a:t>
            </a:r>
            <a:r>
              <a:rPr lang="ru-RU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г. Ульяновск,</a:t>
            </a:r>
            <a:br>
              <a:rPr lang="ru-RU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пр-т </a:t>
            </a: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Туполева, д.1/98</a:t>
            </a:r>
            <a:b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тел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.: </a:t>
            </a: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(8422) 73-52-56, </a:t>
            </a:r>
            <a:r>
              <a:rPr lang="ru-RU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ru-RU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факс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 </a:t>
            </a: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(8422) 73-52-56</a:t>
            </a:r>
            <a:b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сайт: </a:t>
            </a:r>
            <a:r>
              <a:rPr lang="ru-RU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медколледж73.рф</a:t>
            </a: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ru-RU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эл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 почта: </a:t>
            </a: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umk2@mail.ru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92" y="2062674"/>
            <a:ext cx="1645674" cy="12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Обоснование актуальности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028" name="Picture 4" descr="http://studentoff.su/images/%D0%BA%D0%B0%D0%BA_%D0%BF%D0%BE%D0%B2%D1%8B%D1%81%D0%B8%D1%82%D1%8C_%D0%BF%D0%BB%D0%B0%D0%B3%D0%B8%D0%B0%D1%8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09634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ПРОФОРИЕНТАЦИЯ - ВАЖНАЯ ГОСУДАРСТВЕННАЯ ЗАДАЧА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41109775"/>
              </p:ext>
            </p:extLst>
          </p:nvPr>
        </p:nvGraphicFramePr>
        <p:xfrm>
          <a:off x="1187624" y="1772816"/>
          <a:ext cx="6984776" cy="358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http://brs-lk2.ucoz.ru/_si/0/50140512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5509" y="4911788"/>
            <a:ext cx="5222795" cy="17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0414F7-6E83-4AD3-B84E-DEBD35CA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70414F7-6E83-4AD3-B84E-DEBD35CA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70414F7-6E83-4AD3-B84E-DEBD35CA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570414F7-6E83-4AD3-B84E-DEBD35CAF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FDF9EA-5C40-491F-B702-29730A866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EDFDF9EA-5C40-491F-B702-29730A866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EDFDF9EA-5C40-491F-B702-29730A866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EDFDF9EA-5C40-491F-B702-29730A866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A6929A-A4AA-42E2-84C9-38D8DE484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1A6929A-A4AA-42E2-84C9-38D8DE484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1A6929A-A4AA-42E2-84C9-38D8DE484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1A6929A-A4AA-42E2-84C9-38D8DE484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ПРОФЕССИОНАЛЬНЫЙ СТАНДАРТ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280" y="1639341"/>
            <a:ext cx="7715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«Педагог профессионального обучения, профессионального образования и дополнительного профессионального образования» (Профессиональный стандарт)</a:t>
            </a:r>
            <a:endParaRPr lang="ru-RU" sz="3600" dirty="0"/>
          </a:p>
          <a:p>
            <a:pPr marL="0" indent="0" algn="r">
              <a:buNone/>
            </a:pPr>
            <a:endParaRPr lang="ru-RU" sz="2800" i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Министерство труда и </a:t>
            </a:r>
            <a:br>
              <a:rPr lang="ru-RU" sz="2800" i="1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социальной защиты РФ, </a:t>
            </a:r>
            <a:br>
              <a:rPr lang="ru-RU" sz="2800" i="1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приказ №608н от 8 сентября 2015 г. </a:t>
            </a:r>
            <a:endParaRPr lang="ru-RU" sz="2800" i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6148" name="Picture 4" descr="http://www.eduportal44.ru/Galich/imc/SiteAssets/DocLib7/%D0%A8%D0%BA%D0%BE%D0%BB%D0%B0%20%D0%BC%D0%BE%D0%BB%D0%BE%D0%B4%D0%BE%D0%B3%D0%BE%20%D0%BF%D0%B5%D0%B4%D0%B0%D0%B3%D0%BE%D0%B3%D0%B0/adb9f7a0f896613de5f95a6bf98c767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03" y="3603425"/>
            <a:ext cx="2208457" cy="318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Что проверяется в ходе эксперимента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3078" name="Picture 6" descr="https://st03.kakprosto.ru/tumb/680/images/article/2011/10/10/1_525505b168af0525505b168b2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296378"/>
            <a:ext cx="221167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485136" cy="1143000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ОГБПОУ «Ульяновский медицинский колледж»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152553"/>
              </p:ext>
            </p:extLst>
          </p:nvPr>
        </p:nvGraphicFramePr>
        <p:xfrm>
          <a:off x="457200" y="1556792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https://findicons.com/files/icons/977/rrze/720/user_customer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802" y="506288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ПРОТИВОРЕЧИЯ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527254"/>
              </p:ext>
            </p:extLst>
          </p:nvPr>
        </p:nvGraphicFramePr>
        <p:xfrm>
          <a:off x="323528" y="1700808"/>
          <a:ext cx="404279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139952" y="980728"/>
            <a:ext cx="4727848" cy="5328592"/>
            <a:chOff x="4139952" y="980728"/>
            <a:chExt cx="4727848" cy="5328592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2026769281"/>
                </p:ext>
              </p:extLst>
            </p:nvPr>
          </p:nvGraphicFramePr>
          <p:xfrm>
            <a:off x="4139952" y="980728"/>
            <a:ext cx="4727848" cy="53285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5671" y="1598983"/>
              <a:ext cx="936104" cy="936104"/>
            </a:xfrm>
            <a:prstGeom prst="rect">
              <a:avLst/>
            </a:prstGeom>
            <a:effectLst>
              <a:glow rad="101600">
                <a:srgbClr val="FFFFFF">
                  <a:alpha val="60000"/>
                </a:srgbClr>
              </a:glo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024" y="3212976"/>
              <a:ext cx="936104" cy="936104"/>
            </a:xfrm>
            <a:prstGeom prst="rect">
              <a:avLst/>
            </a:prstGeom>
            <a:effectLst>
              <a:glow rad="101600">
                <a:srgbClr val="FFFFFF">
                  <a:alpha val="60000"/>
                </a:srgbClr>
              </a:glo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6530" y="4869160"/>
              <a:ext cx="936104" cy="936104"/>
            </a:xfrm>
            <a:prstGeom prst="rect">
              <a:avLst/>
            </a:prstGeom>
            <a:effectLst>
              <a:glow rad="101600">
                <a:srgbClr val="FFFFFF">
                  <a:alpha val="60000"/>
                </a:srgb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1781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45024"/>
            <a:ext cx="8856984" cy="136207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МЕРОПРИЯТИЯ ПО формированию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профессиональной компетенции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ПЕДАГОГА 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3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</a:t>
            </a:r>
            <a:r>
              <a:rPr lang="ru-RU" sz="3200" cap="none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осуществление </a:t>
            </a:r>
            <a:r>
              <a:rPr lang="ru-RU" sz="3200" cap="none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профориентационной</a:t>
            </a:r>
            <a:r>
              <a:rPr lang="ru-RU" sz="3200" cap="none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деятельности со школьниками</a:t>
            </a:r>
            <a:br>
              <a:rPr lang="ru-RU" sz="3200" cap="none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3200" cap="none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 их родителями)</a:t>
            </a:r>
            <a:endParaRPr lang="ru-RU" sz="3200" cap="none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2" descr="https://envirolaska.com/wp-content/uploads/2017/03/icon-bestpractic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01317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3279</TotalTime>
  <Words>691</Words>
  <Application>Microsoft Office PowerPoint</Application>
  <PresentationFormat>Экран (4:3)</PresentationFormat>
  <Paragraphs>139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Default Design</vt:lpstr>
      <vt:lpstr>Итоги  опытно-экспериментальной работы в рамках областной Программы РИП  по теме:  «Формирование профессиональных компетенций педагогических работников по осуществлению профориентационной деятельности в контексте реализации требований профессионального стандарта «Педагог профессионального обучения, профессионального образования и дополнительного профессионального образования» </vt:lpstr>
      <vt:lpstr>  Областное государственное бюджетное профессиональное образовательное учреждение «Ульяновский медицинский колледж»  </vt:lpstr>
      <vt:lpstr>Обоснование актуальности</vt:lpstr>
      <vt:lpstr>ПРОФОРИЕНТАЦИЯ - ВАЖНАЯ ГОСУДАРСТВЕННАЯ ЗАДАЧА</vt:lpstr>
      <vt:lpstr>ПРОФЕССИОНАЛЬНЫЙ СТАНДАРТ </vt:lpstr>
      <vt:lpstr>Что проверяется в ходе эксперимента</vt:lpstr>
      <vt:lpstr>ОГБПОУ «Ульяновский медицинский колледж»</vt:lpstr>
      <vt:lpstr>ПРОТИВОРЕЧИЯ</vt:lpstr>
      <vt:lpstr>МЕРОПРИЯТИЯ ПО формированию профессиональной компетенции ПЕДАГОГА  (осуществление профориентационной деятельности со школьниками и их родителями)</vt:lpstr>
      <vt:lpstr>РЕАЛИЗАЦИЯ ПРОГРАММЫ </vt:lpstr>
      <vt:lpstr>ОБУЧАЮЩИЕ СЕМИНАРЫ</vt:lpstr>
      <vt:lpstr>ОБУЧАЮЩИЕ СЕМИНАРЫ</vt:lpstr>
      <vt:lpstr>Инновационные практико-ориентированные ПРОФОРИЕНТАЦИОННЫЕ МЕРОПРИЯТИЯ</vt:lpstr>
      <vt:lpstr>ОТКРЫТЫЕ ПРОФОРИЕНТАЦИОННЫЕ МЕРОПРИЯТИЯ</vt:lpstr>
      <vt:lpstr>ОТКРЫТЫЕ ПРОФОРИЕНТАЦИОННЫЕ МЕРОПРИЯТИЯ</vt:lpstr>
      <vt:lpstr>ОТКРЫТЫЕ ПРОФОРИЕНТАЦИОННЫЕ МЕРОПРИЯТИЯ </vt:lpstr>
      <vt:lpstr>Презентация PowerPoint</vt:lpstr>
      <vt:lpstr>ИССЛЕДОВАТЕЛЬСКАЯ РАБОТА</vt:lpstr>
      <vt:lpstr>КОНКУРСЫ, КОНФЕРЕНЦИИ</vt:lpstr>
      <vt:lpstr>ПУБЛИКАЦИИ</vt:lpstr>
      <vt:lpstr>КОНКУРСЫ</vt:lpstr>
      <vt:lpstr>РЕЗУЛЬТАТИВНОСТЬ ПРОВЕДЕННЫХ МЕРОПРИЯТИЙ</vt:lpstr>
      <vt:lpstr>РЕАЛИЗАЦИЯ ОСНОВНОЙ ОБРАЗОВАТЕЛЬНОЙ ПРОГРАММЫ</vt:lpstr>
      <vt:lpstr>Результаты и материалы, полученные в ходе эксперимента</vt:lpstr>
      <vt:lpstr>ОТЧЕТНЫЕ МАТЕРИАЛЫ</vt:lpstr>
      <vt:lpstr> ОГБПОУ "Ульяновский медицинский колледж" Адрес: 432059, г. Ульяновск, пр-т Туполева, д.1/98 тел.: (8422) 73-52-56,  факс. (8422) 73-52-56 сайт: медколледж73.рф,  эл. почта: umk2@mail.ru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UMKA</dc:creator>
  <cp:lastModifiedBy>UMKA</cp:lastModifiedBy>
  <cp:revision>255</cp:revision>
  <cp:lastPrinted>2019-05-21T09:41:58Z</cp:lastPrinted>
  <dcterms:created xsi:type="dcterms:W3CDTF">2018-03-28T10:13:36Z</dcterms:created>
  <dcterms:modified xsi:type="dcterms:W3CDTF">2021-10-07T11:33:36Z</dcterms:modified>
</cp:coreProperties>
</file>